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Dosis"/>
      <p:regular r:id="rId47"/>
      <p:bold r:id="rId48"/>
    </p:embeddedFont>
    <p:embeddedFont>
      <p:font typeface="Roboto"/>
      <p:regular r:id="rId49"/>
      <p:bold r:id="rId50"/>
      <p:italic r:id="rId51"/>
      <p:boldItalic r:id="rId52"/>
    </p:embeddedFont>
    <p:embeddedFont>
      <p:font typeface="Montserra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g1KpQ1xmUkCGrAnYZL+6sBljh1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31442A-617F-431D-9615-289F9EA8EC57}">
  <a:tblStyle styleId="{9131442A-617F-431D-9615-289F9EA8EC5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bold.fntdata"/><Relationship Id="rId47" Type="http://schemas.openxmlformats.org/officeDocument/2006/relationships/font" Target="fonts/Dosis-regular.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ontserrat-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Montserrat-italic.fntdata"/><Relationship Id="rId10" Type="http://schemas.openxmlformats.org/officeDocument/2006/relationships/slide" Target="slides/slide5.xml"/><Relationship Id="rId54" Type="http://schemas.openxmlformats.org/officeDocument/2006/relationships/font" Target="fonts/Montserrat-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Montserra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HP\Downloads\statisti\Final%20Project%20Kel%205\xx_marketing_campaign.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D" b="1" dirty="0"/>
              <a:t>Response rate</a:t>
            </a:r>
            <a:r>
              <a:rPr lang="en-ID" b="1" baseline="0" dirty="0"/>
              <a:t> for each campaign</a:t>
            </a:r>
            <a:endParaRPr lang="en-ID" b="1" dirty="0"/>
          </a:p>
        </c:rich>
      </c:tx>
      <c:layout>
        <c:manualLayout>
          <c:xMode val="edge"/>
          <c:yMode val="edge"/>
          <c:x val="1.097222222222223E-2"/>
          <c:y val="1.851851851851851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Sheet1!$D$7</c:f>
              <c:strCache>
                <c:ptCount val="1"/>
                <c:pt idx="0">
                  <c:v>Cmp 1</c:v>
                </c:pt>
              </c:strCache>
            </c:strRef>
          </c:tx>
          <c:spPr>
            <a:solidFill>
              <a:schemeClr val="accent1"/>
            </a:solidFill>
            <a:ln>
              <a:noFill/>
            </a:ln>
            <a:effectLst/>
          </c:spPr>
          <c:invertIfNegative val="0"/>
          <c:cat>
            <c:strRef>
              <c:f>Sheet1!$C$8</c:f>
              <c:strCache>
                <c:ptCount val="1"/>
                <c:pt idx="0">
                  <c:v>Yes</c:v>
                </c:pt>
              </c:strCache>
            </c:strRef>
          </c:cat>
          <c:val>
            <c:numRef>
              <c:f>Sheet1!$D$8</c:f>
              <c:numCache>
                <c:formatCode>0.00</c:formatCode>
                <c:ptCount val="1"/>
                <c:pt idx="0">
                  <c:v>6.4285714285714279</c:v>
                </c:pt>
              </c:numCache>
            </c:numRef>
          </c:val>
          <c:extLst>
            <c:ext xmlns:c16="http://schemas.microsoft.com/office/drawing/2014/chart" uri="{C3380CC4-5D6E-409C-BE32-E72D297353CC}">
              <c16:uniqueId val="{00000000-1AB7-4718-A6EF-86829F2B3316}"/>
            </c:ext>
          </c:extLst>
        </c:ser>
        <c:ser>
          <c:idx val="1"/>
          <c:order val="1"/>
          <c:tx>
            <c:strRef>
              <c:f>Sheet1!$E$7</c:f>
              <c:strCache>
                <c:ptCount val="1"/>
                <c:pt idx="0">
                  <c:v>Cmp 2</c:v>
                </c:pt>
              </c:strCache>
            </c:strRef>
          </c:tx>
          <c:spPr>
            <a:solidFill>
              <a:schemeClr val="accent2"/>
            </a:solidFill>
            <a:ln>
              <a:noFill/>
            </a:ln>
            <a:effectLst/>
          </c:spPr>
          <c:invertIfNegative val="0"/>
          <c:cat>
            <c:strRef>
              <c:f>Sheet1!$C$8</c:f>
              <c:strCache>
                <c:ptCount val="1"/>
                <c:pt idx="0">
                  <c:v>Yes</c:v>
                </c:pt>
              </c:strCache>
            </c:strRef>
          </c:cat>
          <c:val>
            <c:numRef>
              <c:f>Sheet1!$E$8</c:f>
              <c:numCache>
                <c:formatCode>0.00</c:formatCode>
                <c:ptCount val="1"/>
                <c:pt idx="0">
                  <c:v>1.3392857142857142</c:v>
                </c:pt>
              </c:numCache>
            </c:numRef>
          </c:val>
          <c:extLst>
            <c:ext xmlns:c16="http://schemas.microsoft.com/office/drawing/2014/chart" uri="{C3380CC4-5D6E-409C-BE32-E72D297353CC}">
              <c16:uniqueId val="{00000001-1AB7-4718-A6EF-86829F2B3316}"/>
            </c:ext>
          </c:extLst>
        </c:ser>
        <c:ser>
          <c:idx val="2"/>
          <c:order val="2"/>
          <c:tx>
            <c:strRef>
              <c:f>Sheet1!$F$7</c:f>
              <c:strCache>
                <c:ptCount val="1"/>
                <c:pt idx="0">
                  <c:v>Cmp 3</c:v>
                </c:pt>
              </c:strCache>
            </c:strRef>
          </c:tx>
          <c:spPr>
            <a:solidFill>
              <a:schemeClr val="accent3"/>
            </a:solidFill>
            <a:ln>
              <a:noFill/>
            </a:ln>
            <a:effectLst/>
          </c:spPr>
          <c:invertIfNegative val="0"/>
          <c:cat>
            <c:strRef>
              <c:f>Sheet1!$C$8</c:f>
              <c:strCache>
                <c:ptCount val="1"/>
                <c:pt idx="0">
                  <c:v>Yes</c:v>
                </c:pt>
              </c:strCache>
            </c:strRef>
          </c:cat>
          <c:val>
            <c:numRef>
              <c:f>Sheet1!$F$8</c:f>
              <c:numCache>
                <c:formatCode>0.00</c:formatCode>
                <c:ptCount val="1"/>
                <c:pt idx="0">
                  <c:v>7.2767857142857144</c:v>
                </c:pt>
              </c:numCache>
            </c:numRef>
          </c:val>
          <c:extLst>
            <c:ext xmlns:c16="http://schemas.microsoft.com/office/drawing/2014/chart" uri="{C3380CC4-5D6E-409C-BE32-E72D297353CC}">
              <c16:uniqueId val="{00000002-1AB7-4718-A6EF-86829F2B3316}"/>
            </c:ext>
          </c:extLst>
        </c:ser>
        <c:ser>
          <c:idx val="3"/>
          <c:order val="3"/>
          <c:tx>
            <c:strRef>
              <c:f>Sheet1!$G$7</c:f>
              <c:strCache>
                <c:ptCount val="1"/>
                <c:pt idx="0">
                  <c:v>Cmp 4</c:v>
                </c:pt>
              </c:strCache>
            </c:strRef>
          </c:tx>
          <c:spPr>
            <a:solidFill>
              <a:schemeClr val="accent4"/>
            </a:solidFill>
            <a:ln>
              <a:noFill/>
            </a:ln>
            <a:effectLst/>
          </c:spPr>
          <c:invertIfNegative val="0"/>
          <c:cat>
            <c:strRef>
              <c:f>Sheet1!$C$8</c:f>
              <c:strCache>
                <c:ptCount val="1"/>
                <c:pt idx="0">
                  <c:v>Yes</c:v>
                </c:pt>
              </c:strCache>
            </c:strRef>
          </c:cat>
          <c:val>
            <c:numRef>
              <c:f>Sheet1!$G$8</c:f>
              <c:numCache>
                <c:formatCode>0.00</c:formatCode>
                <c:ptCount val="1"/>
                <c:pt idx="0">
                  <c:v>7.4553571428571423</c:v>
                </c:pt>
              </c:numCache>
            </c:numRef>
          </c:val>
          <c:extLst>
            <c:ext xmlns:c16="http://schemas.microsoft.com/office/drawing/2014/chart" uri="{C3380CC4-5D6E-409C-BE32-E72D297353CC}">
              <c16:uniqueId val="{00000003-1AB7-4718-A6EF-86829F2B3316}"/>
            </c:ext>
          </c:extLst>
        </c:ser>
        <c:ser>
          <c:idx val="4"/>
          <c:order val="4"/>
          <c:tx>
            <c:strRef>
              <c:f>Sheet1!$H$7</c:f>
              <c:strCache>
                <c:ptCount val="1"/>
                <c:pt idx="0">
                  <c:v>Cmp 5</c:v>
                </c:pt>
              </c:strCache>
            </c:strRef>
          </c:tx>
          <c:spPr>
            <a:solidFill>
              <a:schemeClr val="accent5"/>
            </a:solidFill>
            <a:ln>
              <a:noFill/>
            </a:ln>
            <a:effectLst/>
          </c:spPr>
          <c:invertIfNegative val="0"/>
          <c:cat>
            <c:strRef>
              <c:f>Sheet1!$C$8</c:f>
              <c:strCache>
                <c:ptCount val="1"/>
                <c:pt idx="0">
                  <c:v>Yes</c:v>
                </c:pt>
              </c:strCache>
            </c:strRef>
          </c:cat>
          <c:val>
            <c:numRef>
              <c:f>Sheet1!$H$8</c:f>
              <c:numCache>
                <c:formatCode>0.00</c:formatCode>
                <c:ptCount val="1"/>
                <c:pt idx="0">
                  <c:v>7.2767857142857144</c:v>
                </c:pt>
              </c:numCache>
            </c:numRef>
          </c:val>
          <c:extLst>
            <c:ext xmlns:c16="http://schemas.microsoft.com/office/drawing/2014/chart" uri="{C3380CC4-5D6E-409C-BE32-E72D297353CC}">
              <c16:uniqueId val="{00000004-1AB7-4718-A6EF-86829F2B3316}"/>
            </c:ext>
          </c:extLst>
        </c:ser>
        <c:ser>
          <c:idx val="5"/>
          <c:order val="5"/>
          <c:tx>
            <c:strRef>
              <c:f>Sheet1!$I$7</c:f>
              <c:strCache>
                <c:ptCount val="1"/>
                <c:pt idx="0">
                  <c:v>Response</c:v>
                </c:pt>
              </c:strCache>
            </c:strRef>
          </c:tx>
          <c:spPr>
            <a:solidFill>
              <a:schemeClr val="accent6"/>
            </a:solidFill>
            <a:ln>
              <a:noFill/>
            </a:ln>
            <a:effectLst/>
          </c:spPr>
          <c:invertIfNegative val="0"/>
          <c:cat>
            <c:strRef>
              <c:f>Sheet1!$C$8</c:f>
              <c:strCache>
                <c:ptCount val="1"/>
                <c:pt idx="0">
                  <c:v>Yes</c:v>
                </c:pt>
              </c:strCache>
            </c:strRef>
          </c:cat>
          <c:val>
            <c:numRef>
              <c:f>Sheet1!$I$8</c:f>
              <c:numCache>
                <c:formatCode>0.00</c:formatCode>
                <c:ptCount val="1"/>
                <c:pt idx="0">
                  <c:v>14.910714285714285</c:v>
                </c:pt>
              </c:numCache>
            </c:numRef>
          </c:val>
          <c:extLst>
            <c:ext xmlns:c16="http://schemas.microsoft.com/office/drawing/2014/chart" uri="{C3380CC4-5D6E-409C-BE32-E72D297353CC}">
              <c16:uniqueId val="{00000005-1AB7-4718-A6EF-86829F2B3316}"/>
            </c:ext>
          </c:extLst>
        </c:ser>
        <c:dLbls>
          <c:showLegendKey val="0"/>
          <c:showVal val="0"/>
          <c:showCatName val="0"/>
          <c:showSerName val="0"/>
          <c:showPercent val="0"/>
          <c:showBubbleSize val="0"/>
        </c:dLbls>
        <c:gapWidth val="219"/>
        <c:overlap val="-27"/>
        <c:axId val="1102875967"/>
        <c:axId val="1102881727"/>
      </c:barChart>
      <c:catAx>
        <c:axId val="110287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881727"/>
        <c:crosses val="autoZero"/>
        <c:auto val="1"/>
        <c:lblAlgn val="ctr"/>
        <c:lblOffset val="100"/>
        <c:noMultiLvlLbl val="0"/>
      </c:catAx>
      <c:valAx>
        <c:axId val="110288172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875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4feca30ea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44feca30ea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b56dbc6b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24b56dbc6b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b7aaa95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4b7aaa95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24b7aaa956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b7aaa956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4b7aaa956e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24b7aaa956e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b7aaa956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4b7aaa956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4b7aaa956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b50f369b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4b50f369b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24b50f369b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714c9754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4b714c975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b714c9754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24b714c975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b714c9754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4b714c975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5b69e95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25b69e958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225b69e958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5b69e958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25b69e9580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25b69e9580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b714c9754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4b714c9754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b714c9754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24b714c9754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b714c9754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24b714c975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b83bc7c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24b83bc7c44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4b83bc7c44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b83bc7c44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4b83bc7c44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24b83bc7c44_2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b83bc7c44_3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24b83bc7c44_3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4b83bc7c44_3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b83bc7c44_1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4b83bc7c44_1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4b83bc7c44_19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solidFill>
                  <a:srgbClr val="292929"/>
                </a:solidFill>
                <a:latin typeface="Dosis"/>
                <a:ea typeface="Dosis"/>
                <a:cs typeface="Dosis"/>
                <a:sym typeface="Dosis"/>
              </a:rPr>
              <a:t>Marketing campaign yang kurang sesuai dengan target kebutuhan customer akan membuat perusahaan susah bersaing. </a:t>
            </a:r>
            <a:r>
              <a:rPr lang="en-US">
                <a:solidFill>
                  <a:srgbClr val="292929"/>
                </a:solidFill>
                <a:latin typeface="Dosis"/>
                <a:ea typeface="Dosis"/>
                <a:cs typeface="Dosis"/>
                <a:sym typeface="Dosis"/>
              </a:rPr>
              <a:t>Hal tersebut menjadi problem dimana  para pemimpin industri aktif mencari pemahaman yang lebih tinggi tentang pola pembeli</a:t>
            </a:r>
            <a:endParaRPr/>
          </a:p>
        </p:txBody>
      </p:sp>
      <p:sp>
        <p:nvSpPr>
          <p:cNvPr id="78" name="Google Shape;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6b16c9c5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226b16c9c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6b16c9c5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26b16c9c5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6b16c9c5c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226b16c9c5c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226b16c9c5c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e917f8331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e917f8331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4e917f8331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e917f8331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e917f8331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4e917f8331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e917f8331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e917f8331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4e917f8331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e917f8331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e917f8331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24e917f8331_1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e917f833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4e917f833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24e917f8331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e917f833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4e917f8331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24e917f8331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6b16c9c5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26b16c9c5c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226b16c9c5c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4feca30ea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244feca30e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6b16c9c5c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26b16c9c5c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226b16c9c5c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b83bc7c44_3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24b83bc7c44_3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24b83bc7c44_3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6a1dac054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26a1dac054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b83bc7c44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24b83bc7c44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83bc7c44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4b83bc7c44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244feca30ea_0_98"/>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244feca30ea_0_98"/>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244feca30ea_0_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44feca30ea_0_133"/>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244feca30ea_0_13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244feca30ea_0_1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44feca30ea_0_1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244feca30ea_0_139"/>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244feca30ea_0_1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244feca30ea_0_1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244feca30ea_0_1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244feca30ea_0_1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244feca30ea_0_10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g244feca30ea_0_10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4feca30ea_0_10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244feca30ea_0_10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244feca30ea_0_10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244feca30ea_0_10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244feca30ea_0_10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244feca30ea_0_1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244feca30ea_0_1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244feca30ea_0_113"/>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244feca30ea_0_113"/>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244feca30ea_0_1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244feca30ea_0_11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244feca30ea_0_11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244feca30ea_0_1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244feca30ea_0_123"/>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244feca30ea_0_1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244feca30ea_0_12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244feca30ea_0_12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244feca30ea_0_126"/>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244feca30ea_0_126"/>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244feca30ea_0_1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44feca30ea_0_9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244feca30ea_0_9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244feca30ea_0_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7.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22.png"/><Relationship Id="rId5"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44feca30ea_0_75"/>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44feca30ea_0_75"/>
          <p:cNvSpPr txBox="1"/>
          <p:nvPr/>
        </p:nvSpPr>
        <p:spPr>
          <a:xfrm>
            <a:off x="505800" y="973375"/>
            <a:ext cx="6494700" cy="1323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Laporan Final Project</a:t>
            </a:r>
            <a:endParaRPr b="1"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Stage </a:t>
            </a:r>
            <a:r>
              <a:rPr b="1" lang="en-US" sz="4000">
                <a:solidFill>
                  <a:schemeClr val="lt1"/>
                </a:solidFill>
                <a:latin typeface="Montserrat"/>
                <a:ea typeface="Montserrat"/>
                <a:cs typeface="Montserrat"/>
                <a:sym typeface="Montserrat"/>
              </a:rPr>
              <a:t>0</a:t>
            </a:r>
            <a:endParaRPr b="1" i="0" sz="4000" u="none" cap="none" strike="noStrike">
              <a:solidFill>
                <a:schemeClr val="lt1"/>
              </a:solidFill>
              <a:latin typeface="Montserrat"/>
              <a:ea typeface="Montserrat"/>
              <a:cs typeface="Montserrat"/>
              <a:sym typeface="Montserrat"/>
            </a:endParaRPr>
          </a:p>
        </p:txBody>
      </p:sp>
      <p:cxnSp>
        <p:nvCxnSpPr>
          <p:cNvPr id="66" name="Google Shape;66;g244feca30ea_0_75"/>
          <p:cNvCxnSpPr/>
          <p:nvPr/>
        </p:nvCxnSpPr>
        <p:spPr>
          <a:xfrm>
            <a:off x="636494" y="24936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g244feca30ea_0_75"/>
          <p:cNvSpPr txBox="1"/>
          <p:nvPr/>
        </p:nvSpPr>
        <p:spPr>
          <a:xfrm>
            <a:off x="8935252" y="6455242"/>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
        <p:nvSpPr>
          <p:cNvPr id="68" name="Google Shape;68;g244feca30ea_0_75"/>
          <p:cNvSpPr txBox="1"/>
          <p:nvPr/>
        </p:nvSpPr>
        <p:spPr>
          <a:xfrm>
            <a:off x="636500" y="2713363"/>
            <a:ext cx="66768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33000"/>
              </a:lnSpc>
              <a:spcBef>
                <a:spcPts val="0"/>
              </a:spcBef>
              <a:spcAft>
                <a:spcPts val="0"/>
              </a:spcAft>
              <a:buClr>
                <a:srgbClr val="000000"/>
              </a:buClr>
              <a:buSzPts val="2100"/>
              <a:buFont typeface="Arial"/>
              <a:buNone/>
            </a:pPr>
            <a:r>
              <a:rPr b="1" i="0" lang="en-US" sz="2100" u="none" cap="none" strike="noStrike">
                <a:solidFill>
                  <a:srgbClr val="FFFFFF"/>
                </a:solidFill>
                <a:latin typeface="Montserrat"/>
                <a:ea typeface="Montserrat"/>
                <a:cs typeface="Montserrat"/>
                <a:sym typeface="Montserrat"/>
              </a:rPr>
              <a:t>Kelompok 5 - D Avengers</a:t>
            </a:r>
            <a:endParaRPr b="1" i="0" sz="21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Dinda Galuh Guminta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Khaerun Nisa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Teguh Ismareza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Iqbal Fauzan Saputra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Faldi Ramadhan</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Kadek Haris Dana Swara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Ahya Ramdhanitasari</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Julius Pardamean</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4b56dbc6b6_0_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Statistics</a:t>
            </a:r>
            <a:endParaRPr/>
          </a:p>
        </p:txBody>
      </p:sp>
      <p:sp>
        <p:nvSpPr>
          <p:cNvPr id="144" name="Google Shape;144;g24b56dbc6b6_0_6"/>
          <p:cNvSpPr txBox="1"/>
          <p:nvPr>
            <p:ph idx="1" type="body"/>
          </p:nvPr>
        </p:nvSpPr>
        <p:spPr>
          <a:xfrm>
            <a:off x="739475" y="1536625"/>
            <a:ext cx="11036700" cy="50529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15000"/>
              </a:lnSpc>
              <a:spcBef>
                <a:spcPts val="0"/>
              </a:spcBef>
              <a:spcAft>
                <a:spcPts val="0"/>
              </a:spcAft>
              <a:buSzPts val="1800"/>
              <a:buAutoNum type="alphaUcPeriod"/>
            </a:pPr>
            <a:r>
              <a:rPr lang="en-US" sz="1800"/>
              <a:t>Apakah ada kolom dengan tipe data kurang sesuai, atau nama kolom dan isinya kurang sesuai? </a:t>
            </a:r>
            <a:endParaRPr sz="1800"/>
          </a:p>
          <a:p>
            <a:pPr indent="0" lvl="0" marL="457200" rtl="0" algn="l">
              <a:lnSpc>
                <a:spcPct val="115000"/>
              </a:lnSpc>
              <a:spcBef>
                <a:spcPts val="0"/>
              </a:spcBef>
              <a:spcAft>
                <a:spcPts val="0"/>
              </a:spcAft>
              <a:buSzPts val="1900"/>
              <a:buNone/>
            </a:pPr>
            <a:r>
              <a:rPr lang="en-US" sz="1800"/>
              <a:t>Semua tipe data pada tiap kolom sudah sesuai kecuali variabel DtCustomer sehingga diubah menjadi date type</a:t>
            </a:r>
            <a:endParaRPr sz="1800"/>
          </a:p>
          <a:p>
            <a:pPr indent="-342900" lvl="0" marL="457200" rtl="0" algn="l">
              <a:lnSpc>
                <a:spcPct val="115000"/>
              </a:lnSpc>
              <a:spcBef>
                <a:spcPts val="0"/>
              </a:spcBef>
              <a:spcAft>
                <a:spcPts val="0"/>
              </a:spcAft>
              <a:buSzPts val="1800"/>
              <a:buAutoNum type="alphaUcPeriod"/>
            </a:pPr>
            <a:r>
              <a:rPr lang="en-US" sz="1800"/>
              <a:t>Apakah ada kolom yang memiliki nilai kosong? Jika ada, apa saja?</a:t>
            </a:r>
            <a:endParaRPr sz="1800"/>
          </a:p>
          <a:p>
            <a:pPr indent="0" lvl="0" marL="457200" rtl="0" algn="l">
              <a:lnSpc>
                <a:spcPct val="115000"/>
              </a:lnSpc>
              <a:spcBef>
                <a:spcPts val="0"/>
              </a:spcBef>
              <a:spcAft>
                <a:spcPts val="0"/>
              </a:spcAft>
              <a:buSzPts val="1900"/>
              <a:buNone/>
            </a:pPr>
            <a:r>
              <a:rPr lang="en-US" sz="1800"/>
              <a:t>Hanya kolom income yang memiliki nilai kosong sehingga dilakukan imputasi menggunakan median</a:t>
            </a:r>
            <a:endParaRPr sz="1800"/>
          </a:p>
          <a:p>
            <a:pPr indent="-342900" lvl="0" marL="457200" rtl="0" algn="l">
              <a:lnSpc>
                <a:spcPct val="115000"/>
              </a:lnSpc>
              <a:spcBef>
                <a:spcPts val="0"/>
              </a:spcBef>
              <a:spcAft>
                <a:spcPts val="0"/>
              </a:spcAft>
              <a:buSzPts val="1800"/>
              <a:buAutoNum type="alphaUcPeriod"/>
            </a:pPr>
            <a:r>
              <a:rPr lang="en-US" sz="1800"/>
              <a:t>Apakah ada kolom yang memiliki nilai summary agak aneh? (min/mean/median/max/ unique/top/freq) </a:t>
            </a:r>
            <a:endParaRPr sz="1800"/>
          </a:p>
          <a:p>
            <a:pPr indent="-342900" lvl="0" marL="742950" rtl="0" algn="l">
              <a:lnSpc>
                <a:spcPct val="115000"/>
              </a:lnSpc>
              <a:spcBef>
                <a:spcPts val="0"/>
              </a:spcBef>
              <a:spcAft>
                <a:spcPts val="0"/>
              </a:spcAft>
              <a:buSzPts val="1800"/>
              <a:buChar char="-"/>
            </a:pPr>
            <a:r>
              <a:rPr lang="en-US" sz="1800"/>
              <a:t>Variabel income dan age memiliki nilai max yang sangat tinggi</a:t>
            </a:r>
            <a:endParaRPr sz="1800"/>
          </a:p>
          <a:p>
            <a:pPr indent="-342900" lvl="0" marL="742950" rtl="0" algn="l">
              <a:lnSpc>
                <a:spcPct val="115000"/>
              </a:lnSpc>
              <a:spcBef>
                <a:spcPts val="0"/>
              </a:spcBef>
              <a:spcAft>
                <a:spcPts val="0"/>
              </a:spcAft>
              <a:buSzPts val="1800"/>
              <a:buChar char="-"/>
            </a:pPr>
            <a:r>
              <a:rPr lang="en-US" sz="1800"/>
              <a:t>kolom </a:t>
            </a:r>
            <a:r>
              <a:rPr lang="en-US" sz="1800">
                <a:solidFill>
                  <a:schemeClr val="accent2"/>
                </a:solidFill>
              </a:rPr>
              <a:t>Z_CostContact dan Z_Revenue memiliki nilai yang sama pada tiap statistik karena kedua kolom itu merupakan bentuk nilai tetap atau perkiraan revenue jika customer memberikan response</a:t>
            </a:r>
            <a:endParaRPr sz="1800">
              <a:solidFill>
                <a:schemeClr val="accent2"/>
              </a:solidFill>
            </a:endParaRPr>
          </a:p>
          <a:p>
            <a:pPr indent="-342900" lvl="0" marL="742950" rtl="0" algn="l">
              <a:lnSpc>
                <a:spcPct val="115000"/>
              </a:lnSpc>
              <a:spcBef>
                <a:spcPts val="0"/>
              </a:spcBef>
              <a:spcAft>
                <a:spcPts val="0"/>
              </a:spcAft>
              <a:buClr>
                <a:schemeClr val="accent2"/>
              </a:buClr>
              <a:buSzPts val="1800"/>
              <a:buChar char="-"/>
            </a:pPr>
            <a:r>
              <a:rPr lang="en-US" sz="1800">
                <a:solidFill>
                  <a:schemeClr val="accent2"/>
                </a:solidFill>
              </a:rPr>
              <a:t>Selain dari kolom diatas, kolom lainnya tidak memiliki keanehan namun memiliki pola distribusi yang tidak simetris</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4b7aaa956e_0_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pic>
        <p:nvPicPr>
          <p:cNvPr id="151" name="Google Shape;151;g24b7aaa956e_0_0"/>
          <p:cNvPicPr preferRelativeResize="0"/>
          <p:nvPr/>
        </p:nvPicPr>
        <p:blipFill rotWithShape="1">
          <a:blip r:embed="rId3">
            <a:alphaModFix/>
          </a:blip>
          <a:srcRect b="0" l="0" r="0" t="0"/>
          <a:stretch/>
        </p:blipFill>
        <p:spPr>
          <a:xfrm>
            <a:off x="585797" y="3861125"/>
            <a:ext cx="5157600" cy="2903375"/>
          </a:xfrm>
          <a:prstGeom prst="rect">
            <a:avLst/>
          </a:prstGeom>
          <a:noFill/>
          <a:ln>
            <a:noFill/>
          </a:ln>
        </p:spPr>
      </p:pic>
      <p:sp>
        <p:nvSpPr>
          <p:cNvPr id="152" name="Google Shape;152;g24b7aaa956e_0_0"/>
          <p:cNvSpPr txBox="1"/>
          <p:nvPr>
            <p:ph idx="1" type="body"/>
          </p:nvPr>
        </p:nvSpPr>
        <p:spPr>
          <a:xfrm>
            <a:off x="7621850" y="1277444"/>
            <a:ext cx="3691200" cy="12621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Karena terdapat outlier yang sangat jauh. Diambil batas atas IQR</a:t>
            </a:r>
            <a:endParaRPr sz="1800"/>
          </a:p>
        </p:txBody>
      </p:sp>
      <p:pic>
        <p:nvPicPr>
          <p:cNvPr id="153" name="Google Shape;153;g24b7aaa956e_0_0"/>
          <p:cNvPicPr preferRelativeResize="0"/>
          <p:nvPr/>
        </p:nvPicPr>
        <p:blipFill rotWithShape="1">
          <a:blip r:embed="rId4">
            <a:alphaModFix/>
          </a:blip>
          <a:srcRect b="0" l="0" r="0" t="0"/>
          <a:stretch/>
        </p:blipFill>
        <p:spPr>
          <a:xfrm>
            <a:off x="585797" y="846163"/>
            <a:ext cx="5098616" cy="2896463"/>
          </a:xfrm>
          <a:prstGeom prst="rect">
            <a:avLst/>
          </a:prstGeom>
          <a:noFill/>
          <a:ln>
            <a:noFill/>
          </a:ln>
        </p:spPr>
      </p:pic>
      <p:pic>
        <p:nvPicPr>
          <p:cNvPr id="154" name="Google Shape;154;g24b7aaa956e_0_0"/>
          <p:cNvPicPr preferRelativeResize="0"/>
          <p:nvPr/>
        </p:nvPicPr>
        <p:blipFill rotWithShape="1">
          <a:blip r:embed="rId5">
            <a:alphaModFix/>
          </a:blip>
          <a:srcRect b="0" l="0" r="0" t="0"/>
          <a:stretch/>
        </p:blipFill>
        <p:spPr>
          <a:xfrm>
            <a:off x="5766850" y="910024"/>
            <a:ext cx="1772600" cy="2655700"/>
          </a:xfrm>
          <a:prstGeom prst="rect">
            <a:avLst/>
          </a:prstGeom>
          <a:noFill/>
          <a:ln>
            <a:noFill/>
          </a:ln>
        </p:spPr>
      </p:pic>
      <p:cxnSp>
        <p:nvCxnSpPr>
          <p:cNvPr id="155" name="Google Shape;155;g24b7aaa956e_0_0"/>
          <p:cNvCxnSpPr/>
          <p:nvPr/>
        </p:nvCxnSpPr>
        <p:spPr>
          <a:xfrm>
            <a:off x="6987275" y="1092900"/>
            <a:ext cx="723300" cy="333900"/>
          </a:xfrm>
          <a:prstGeom prst="straightConnector1">
            <a:avLst/>
          </a:prstGeom>
          <a:noFill/>
          <a:ln cap="flat" cmpd="sng" w="38100">
            <a:solidFill>
              <a:srgbClr val="4A86E8"/>
            </a:solidFill>
            <a:prstDash val="solid"/>
            <a:round/>
            <a:headEnd len="sm" w="sm" type="none"/>
            <a:tailEnd len="med" w="med" type="triangle"/>
          </a:ln>
        </p:spPr>
      </p:cxnSp>
      <p:cxnSp>
        <p:nvCxnSpPr>
          <p:cNvPr id="156" name="Google Shape;156;g24b7aaa956e_0_0"/>
          <p:cNvCxnSpPr/>
          <p:nvPr/>
        </p:nvCxnSpPr>
        <p:spPr>
          <a:xfrm flipH="1" rot="10800000">
            <a:off x="6973375" y="1830200"/>
            <a:ext cx="695700" cy="945900"/>
          </a:xfrm>
          <a:prstGeom prst="straightConnector1">
            <a:avLst/>
          </a:prstGeom>
          <a:noFill/>
          <a:ln cap="flat" cmpd="sng" w="38100">
            <a:solidFill>
              <a:srgbClr val="4A86E8"/>
            </a:solidFill>
            <a:prstDash val="solid"/>
            <a:round/>
            <a:headEnd len="sm" w="sm" type="none"/>
            <a:tailEnd len="med" w="med" type="triangle"/>
          </a:ln>
        </p:spPr>
      </p:cxnSp>
      <p:pic>
        <p:nvPicPr>
          <p:cNvPr id="157" name="Google Shape;157;g24b7aaa956e_0_0"/>
          <p:cNvPicPr preferRelativeResize="0"/>
          <p:nvPr/>
        </p:nvPicPr>
        <p:blipFill rotWithShape="1">
          <a:blip r:embed="rId6">
            <a:alphaModFix/>
          </a:blip>
          <a:srcRect b="0" l="0" r="0" t="0"/>
          <a:stretch/>
        </p:blipFill>
        <p:spPr>
          <a:xfrm>
            <a:off x="5863200" y="3944575"/>
            <a:ext cx="6080401" cy="2058425"/>
          </a:xfrm>
          <a:prstGeom prst="rect">
            <a:avLst/>
          </a:prstGeom>
          <a:noFill/>
          <a:ln>
            <a:noFill/>
          </a:ln>
        </p:spPr>
      </p:pic>
      <p:cxnSp>
        <p:nvCxnSpPr>
          <p:cNvPr id="158" name="Google Shape;158;g24b7aaa956e_0_0"/>
          <p:cNvCxnSpPr/>
          <p:nvPr/>
        </p:nvCxnSpPr>
        <p:spPr>
          <a:xfrm flipH="1">
            <a:off x="8812313" y="2414400"/>
            <a:ext cx="7500" cy="1387500"/>
          </a:xfrm>
          <a:prstGeom prst="straightConnector1">
            <a:avLst/>
          </a:prstGeom>
          <a:noFill/>
          <a:ln cap="flat" cmpd="sng" w="38100">
            <a:solidFill>
              <a:srgbClr val="4A86E8"/>
            </a:solidFill>
            <a:prstDash val="solid"/>
            <a:round/>
            <a:headEnd len="sm" w="sm" type="none"/>
            <a:tailEnd len="med" w="med" type="triangle"/>
          </a:ln>
        </p:spPr>
      </p:cxnSp>
      <p:sp>
        <p:nvSpPr>
          <p:cNvPr id="159" name="Google Shape;159;g24b7aaa956e_0_0"/>
          <p:cNvSpPr txBox="1"/>
          <p:nvPr>
            <p:ph idx="1" type="body"/>
          </p:nvPr>
        </p:nvSpPr>
        <p:spPr>
          <a:xfrm>
            <a:off x="6357900" y="6058650"/>
            <a:ext cx="5222400" cy="459600"/>
          </a:xfrm>
          <a:prstGeom prst="rect">
            <a:avLst/>
          </a:prstGeom>
          <a:noFill/>
          <a:ln>
            <a:noFill/>
          </a:ln>
        </p:spPr>
        <p:txBody>
          <a:bodyPr anchorCtr="0" anchor="t" bIns="121900" lIns="121900" spcFirstLastPara="1" rIns="121900" wrap="square" tIns="121900">
            <a:normAutofit/>
          </a:bodyPr>
          <a:lstStyle/>
          <a:p>
            <a:pPr indent="0" lvl="0" marL="457200" rtl="0" algn="l">
              <a:lnSpc>
                <a:spcPct val="85000"/>
              </a:lnSpc>
              <a:spcBef>
                <a:spcPts val="0"/>
              </a:spcBef>
              <a:spcAft>
                <a:spcPts val="0"/>
              </a:spcAft>
              <a:buSzPts val="1900"/>
              <a:buNone/>
            </a:pPr>
            <a:r>
              <a:rPr lang="en-US" sz="1500"/>
              <a:t>Data menjadi memiliki persebaran normal.</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4b7aaa956e_0_2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pic>
        <p:nvPicPr>
          <p:cNvPr id="166" name="Google Shape;166;g24b7aaa956e_0_22"/>
          <p:cNvPicPr preferRelativeResize="0"/>
          <p:nvPr/>
        </p:nvPicPr>
        <p:blipFill rotWithShape="1">
          <a:blip r:embed="rId3">
            <a:alphaModFix/>
          </a:blip>
          <a:srcRect b="0" l="0" r="0" t="0"/>
          <a:stretch/>
        </p:blipFill>
        <p:spPr>
          <a:xfrm>
            <a:off x="695700" y="910025"/>
            <a:ext cx="11190901" cy="2733402"/>
          </a:xfrm>
          <a:prstGeom prst="rect">
            <a:avLst/>
          </a:prstGeom>
          <a:noFill/>
          <a:ln>
            <a:noFill/>
          </a:ln>
        </p:spPr>
      </p:pic>
      <p:pic>
        <p:nvPicPr>
          <p:cNvPr id="167" name="Google Shape;167;g24b7aaa956e_0_22"/>
          <p:cNvPicPr preferRelativeResize="0"/>
          <p:nvPr/>
        </p:nvPicPr>
        <p:blipFill rotWithShape="1">
          <a:blip r:embed="rId4">
            <a:alphaModFix/>
          </a:blip>
          <a:srcRect b="0" l="0" r="0" t="0"/>
          <a:stretch/>
        </p:blipFill>
        <p:spPr>
          <a:xfrm>
            <a:off x="695700" y="3740202"/>
            <a:ext cx="5889711" cy="2909773"/>
          </a:xfrm>
          <a:prstGeom prst="rect">
            <a:avLst/>
          </a:prstGeom>
          <a:noFill/>
          <a:ln>
            <a:noFill/>
          </a:ln>
        </p:spPr>
      </p:pic>
      <p:sp>
        <p:nvSpPr>
          <p:cNvPr id="168" name="Google Shape;168;g24b7aaa956e_0_22"/>
          <p:cNvSpPr txBox="1"/>
          <p:nvPr>
            <p:ph idx="1" type="body"/>
          </p:nvPr>
        </p:nvSpPr>
        <p:spPr>
          <a:xfrm>
            <a:off x="7204525" y="3962194"/>
            <a:ext cx="3691200" cy="12621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Data diatas menunjukkan bahwa customer sering membeli produk Wine.</a:t>
            </a:r>
            <a:endParaRPr sz="1800"/>
          </a:p>
        </p:txBody>
      </p:sp>
      <p:sp>
        <p:nvSpPr>
          <p:cNvPr id="169" name="Google Shape;169;g24b7aaa956e_0_22"/>
          <p:cNvSpPr/>
          <p:nvPr/>
        </p:nvSpPr>
        <p:spPr>
          <a:xfrm>
            <a:off x="991775" y="2330975"/>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4b7aaa956e_0_34"/>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pic>
        <p:nvPicPr>
          <p:cNvPr id="176" name="Google Shape;176;g24b7aaa956e_0_34"/>
          <p:cNvPicPr preferRelativeResize="0"/>
          <p:nvPr/>
        </p:nvPicPr>
        <p:blipFill rotWithShape="1">
          <a:blip r:embed="rId3">
            <a:alphaModFix/>
          </a:blip>
          <a:srcRect b="0" l="0" r="0" t="0"/>
          <a:stretch/>
        </p:blipFill>
        <p:spPr>
          <a:xfrm>
            <a:off x="797488" y="910025"/>
            <a:ext cx="10266724" cy="2530725"/>
          </a:xfrm>
          <a:prstGeom prst="rect">
            <a:avLst/>
          </a:prstGeom>
          <a:noFill/>
          <a:ln>
            <a:noFill/>
          </a:ln>
        </p:spPr>
      </p:pic>
      <p:pic>
        <p:nvPicPr>
          <p:cNvPr id="177" name="Google Shape;177;g24b7aaa956e_0_34"/>
          <p:cNvPicPr preferRelativeResize="0"/>
          <p:nvPr/>
        </p:nvPicPr>
        <p:blipFill rotWithShape="1">
          <a:blip r:embed="rId4">
            <a:alphaModFix/>
          </a:blip>
          <a:srcRect b="0" l="0" r="0" t="0"/>
          <a:stretch/>
        </p:blipFill>
        <p:spPr>
          <a:xfrm>
            <a:off x="797500" y="3565350"/>
            <a:ext cx="6242411" cy="3112450"/>
          </a:xfrm>
          <a:prstGeom prst="rect">
            <a:avLst/>
          </a:prstGeom>
          <a:noFill/>
          <a:ln>
            <a:noFill/>
          </a:ln>
        </p:spPr>
      </p:pic>
      <p:sp>
        <p:nvSpPr>
          <p:cNvPr id="178" name="Google Shape;178;g24b7aaa956e_0_34"/>
          <p:cNvSpPr txBox="1"/>
          <p:nvPr>
            <p:ph idx="1" type="body"/>
          </p:nvPr>
        </p:nvSpPr>
        <p:spPr>
          <a:xfrm>
            <a:off x="7190600" y="3711794"/>
            <a:ext cx="3691200" cy="1262100"/>
          </a:xfrm>
          <a:prstGeom prst="rect">
            <a:avLst/>
          </a:prstGeom>
          <a:noFill/>
          <a:ln>
            <a:noFill/>
          </a:ln>
        </p:spPr>
        <p:txBody>
          <a:bodyPr anchorCtr="0" anchor="t" bIns="121900" lIns="121900" spcFirstLastPara="1" rIns="121900" wrap="square" tIns="121900">
            <a:normAutofit lnSpcReduction="20000"/>
          </a:bodyPr>
          <a:lstStyle/>
          <a:p>
            <a:pPr indent="-342900" lvl="0" marL="457200" rtl="0" algn="l">
              <a:lnSpc>
                <a:spcPct val="105000"/>
              </a:lnSpc>
              <a:spcBef>
                <a:spcPts val="0"/>
              </a:spcBef>
              <a:spcAft>
                <a:spcPts val="0"/>
              </a:spcAft>
              <a:buSzPts val="1800"/>
              <a:buChar char="●"/>
            </a:pPr>
            <a:r>
              <a:rPr lang="en-US" sz="1800"/>
              <a:t>Data diatas menunjukkan bahwa customer suka berbelanja apabila terdapat diskon</a:t>
            </a:r>
            <a:endParaRPr sz="1800"/>
          </a:p>
        </p:txBody>
      </p:sp>
      <p:sp>
        <p:nvSpPr>
          <p:cNvPr id="179" name="Google Shape;179;g24b7aaa956e_0_34"/>
          <p:cNvSpPr txBox="1"/>
          <p:nvPr>
            <p:ph idx="1" type="body"/>
          </p:nvPr>
        </p:nvSpPr>
        <p:spPr>
          <a:xfrm>
            <a:off x="7287350" y="5088344"/>
            <a:ext cx="3691200" cy="12621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Customer juga sering membeli produk dari store langsung.</a:t>
            </a:r>
            <a:endParaRPr sz="1800"/>
          </a:p>
        </p:txBody>
      </p:sp>
      <p:sp>
        <p:nvSpPr>
          <p:cNvPr id="180" name="Google Shape;180;g24b7aaa956e_0_34"/>
          <p:cNvSpPr/>
          <p:nvPr/>
        </p:nvSpPr>
        <p:spPr>
          <a:xfrm>
            <a:off x="1144775" y="2122300"/>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24b7aaa956e_0_34"/>
          <p:cNvSpPr/>
          <p:nvPr/>
        </p:nvSpPr>
        <p:spPr>
          <a:xfrm>
            <a:off x="7287350" y="1712713"/>
            <a:ext cx="1627500" cy="1196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Univariate Analysis</a:t>
            </a:r>
            <a:endParaRPr/>
          </a:p>
        </p:txBody>
      </p:sp>
      <p:sp>
        <p:nvSpPr>
          <p:cNvPr id="187" name="Google Shape;187;p6"/>
          <p:cNvSpPr txBox="1"/>
          <p:nvPr>
            <p:ph idx="1" type="body"/>
          </p:nvPr>
        </p:nvSpPr>
        <p:spPr>
          <a:xfrm>
            <a:off x="865275" y="1682825"/>
            <a:ext cx="10830600" cy="4890600"/>
          </a:xfrm>
          <a:prstGeom prst="rect">
            <a:avLst/>
          </a:prstGeom>
          <a:noFill/>
          <a:ln>
            <a:noFill/>
          </a:ln>
        </p:spPr>
        <p:txBody>
          <a:bodyPr anchorCtr="0" anchor="t" bIns="121900" lIns="121900" spcFirstLastPara="1" rIns="121900" wrap="square" tIns="121900">
            <a:noAutofit/>
          </a:bodyPr>
          <a:lstStyle/>
          <a:p>
            <a:pPr indent="-344805" lvl="0" marL="457200" rtl="0" algn="l">
              <a:lnSpc>
                <a:spcPct val="105000"/>
              </a:lnSpc>
              <a:spcBef>
                <a:spcPts val="0"/>
              </a:spcBef>
              <a:spcAft>
                <a:spcPts val="0"/>
              </a:spcAft>
              <a:buClr>
                <a:schemeClr val="dk1"/>
              </a:buClr>
              <a:buSzPts val="1830"/>
              <a:buFont typeface="Montserrat"/>
              <a:buChar char="●"/>
            </a:pPr>
            <a:r>
              <a:rPr lang="en-US" sz="1829"/>
              <a:t>Variabel recency dan customer_months memiliki pola distribusi yang simetris karena nilai median berada ditengah dan garis whisker memiliki panjang sama di atas maupun di bawah kotak</a:t>
            </a:r>
            <a:endParaRPr sz="1829"/>
          </a:p>
          <a:p>
            <a:pPr indent="-344805" lvl="0" marL="457200" rtl="0" algn="l">
              <a:lnSpc>
                <a:spcPct val="105000"/>
              </a:lnSpc>
              <a:spcBef>
                <a:spcPts val="0"/>
              </a:spcBef>
              <a:spcAft>
                <a:spcPts val="0"/>
              </a:spcAft>
              <a:buSzPts val="1830"/>
              <a:buChar char="●"/>
            </a:pPr>
            <a:r>
              <a:rPr lang="en-US" sz="1829"/>
              <a:t>Variabel income dan age terlihat memiliki pola right skew (positively skewed) </a:t>
            </a:r>
            <a:endParaRPr sz="1829"/>
          </a:p>
          <a:p>
            <a:pPr indent="-344805" lvl="0" marL="457200" rtl="0" algn="l">
              <a:lnSpc>
                <a:spcPct val="105000"/>
              </a:lnSpc>
              <a:spcBef>
                <a:spcPts val="0"/>
              </a:spcBef>
              <a:spcAft>
                <a:spcPts val="0"/>
              </a:spcAft>
              <a:buSzPts val="1830"/>
              <a:buChar char="●"/>
            </a:pPr>
            <a:r>
              <a:rPr lang="en-US" sz="1829"/>
              <a:t>Variabel kidhome, teenhome, dan AcceptedCmptot memiliki bentuk boxplot yang unik karena variabel tersebut memiliki tipe data diskrit</a:t>
            </a:r>
            <a:endParaRPr sz="1829"/>
          </a:p>
          <a:p>
            <a:pPr indent="-344805" lvl="0" marL="457200" rtl="0" algn="l">
              <a:lnSpc>
                <a:spcPct val="105000"/>
              </a:lnSpc>
              <a:spcBef>
                <a:spcPts val="0"/>
              </a:spcBef>
              <a:spcAft>
                <a:spcPts val="0"/>
              </a:spcAft>
              <a:buSzPts val="1830"/>
              <a:buChar char="●"/>
            </a:pPr>
            <a:r>
              <a:rPr lang="en-US" sz="1829"/>
              <a:t>Amount spent pada semua jenis produk menunjukkan adanya outlier dengan pola sebaran data yang miring ke kanan (right skew)</a:t>
            </a:r>
            <a:endParaRPr sz="1829"/>
          </a:p>
          <a:p>
            <a:pPr indent="-344805" lvl="0" marL="457200" rtl="0" algn="l">
              <a:lnSpc>
                <a:spcPct val="105000"/>
              </a:lnSpc>
              <a:spcBef>
                <a:spcPts val="0"/>
              </a:spcBef>
              <a:spcAft>
                <a:spcPts val="0"/>
              </a:spcAft>
              <a:buSzPts val="1830"/>
              <a:buChar char="●"/>
            </a:pPr>
            <a:r>
              <a:rPr lang="en-US" sz="1829"/>
              <a:t>Pola distribusi number of purchase yaitu positively skew dimana data cenderung berkumpul di sisi kanan yang menyebabkan ekor histogram lebih panjang di sebelah kanan. Selain itu ditemukan outlier pada semua variabel kecuali NumStorePurchases.</a:t>
            </a:r>
            <a:endParaRPr sz="1829"/>
          </a:p>
          <a:p>
            <a:pPr indent="-344805" lvl="0" marL="457200" rtl="0" algn="l">
              <a:lnSpc>
                <a:spcPct val="105000"/>
              </a:lnSpc>
              <a:spcBef>
                <a:spcPts val="0"/>
              </a:spcBef>
              <a:spcAft>
                <a:spcPts val="0"/>
              </a:spcAft>
              <a:buSzPts val="1830"/>
              <a:buChar char="●"/>
            </a:pPr>
            <a:r>
              <a:rPr lang="en-US" sz="1829"/>
              <a:t>Handling outlier pada dataset ini hanya dilakukan pada variabel income karena memiliki rentang yang sangat jauh</a:t>
            </a:r>
            <a:endParaRPr sz="1829"/>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193" name="Google Shape;193;p8"/>
          <p:cNvPicPr preferRelativeResize="0"/>
          <p:nvPr/>
        </p:nvPicPr>
        <p:blipFill rotWithShape="1">
          <a:blip r:embed="rId3">
            <a:alphaModFix/>
          </a:blip>
          <a:srcRect b="0" l="0" r="0" t="0"/>
          <a:stretch/>
        </p:blipFill>
        <p:spPr>
          <a:xfrm>
            <a:off x="8069000" y="3317701"/>
            <a:ext cx="3392330" cy="2052300"/>
          </a:xfrm>
          <a:prstGeom prst="rect">
            <a:avLst/>
          </a:prstGeom>
          <a:noFill/>
          <a:ln>
            <a:noFill/>
          </a:ln>
        </p:spPr>
      </p:pic>
      <p:pic>
        <p:nvPicPr>
          <p:cNvPr id="194" name="Google Shape;194;p8"/>
          <p:cNvPicPr preferRelativeResize="0"/>
          <p:nvPr/>
        </p:nvPicPr>
        <p:blipFill rotWithShape="1">
          <a:blip r:embed="rId4">
            <a:alphaModFix/>
          </a:blip>
          <a:srcRect b="0" l="0" r="0" t="0"/>
          <a:stretch/>
        </p:blipFill>
        <p:spPr>
          <a:xfrm>
            <a:off x="7968350" y="1133448"/>
            <a:ext cx="3444472" cy="2052300"/>
          </a:xfrm>
          <a:prstGeom prst="rect">
            <a:avLst/>
          </a:prstGeom>
          <a:noFill/>
          <a:ln>
            <a:noFill/>
          </a:ln>
        </p:spPr>
      </p:pic>
      <p:pic>
        <p:nvPicPr>
          <p:cNvPr id="195" name="Google Shape;195;p8"/>
          <p:cNvPicPr preferRelativeResize="0"/>
          <p:nvPr/>
        </p:nvPicPr>
        <p:blipFill rotWithShape="1">
          <a:blip r:embed="rId5">
            <a:alphaModFix/>
          </a:blip>
          <a:srcRect b="0" l="0" r="0" t="0"/>
          <a:stretch/>
        </p:blipFill>
        <p:spPr>
          <a:xfrm>
            <a:off x="896650" y="1067274"/>
            <a:ext cx="6589897" cy="2052300"/>
          </a:xfrm>
          <a:prstGeom prst="rect">
            <a:avLst/>
          </a:prstGeom>
          <a:noFill/>
          <a:ln>
            <a:noFill/>
          </a:ln>
        </p:spPr>
      </p:pic>
      <p:sp>
        <p:nvSpPr>
          <p:cNvPr id="196" name="Google Shape;196;p8"/>
          <p:cNvSpPr txBox="1"/>
          <p:nvPr>
            <p:ph idx="1" type="body"/>
          </p:nvPr>
        </p:nvSpPr>
        <p:spPr>
          <a:xfrm>
            <a:off x="772100" y="5530425"/>
            <a:ext cx="11190900" cy="10860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Char char="●"/>
            </a:pPr>
            <a:r>
              <a:rPr lang="en-US" sz="1600"/>
              <a:t>variabel education, marital status, income, kidhome, dan teenhome berhubungan dengan response</a:t>
            </a:r>
            <a:endParaRPr sz="1600"/>
          </a:p>
          <a:p>
            <a:pPr indent="-330200" lvl="0" marL="457200" rtl="0" algn="l">
              <a:lnSpc>
                <a:spcPct val="115000"/>
              </a:lnSpc>
              <a:spcBef>
                <a:spcPts val="0"/>
              </a:spcBef>
              <a:spcAft>
                <a:spcPts val="0"/>
              </a:spcAft>
              <a:buSzPts val="1600"/>
              <a:buChar char="●"/>
            </a:pPr>
            <a:r>
              <a:rPr lang="en-US" sz="1600"/>
              <a:t>variabel umur memiliki pola yang sama sehingga diduga tidak memiliki hubungan dengan response</a:t>
            </a:r>
            <a:endParaRPr sz="1600"/>
          </a:p>
        </p:txBody>
      </p:sp>
      <p:pic>
        <p:nvPicPr>
          <p:cNvPr id="197" name="Google Shape;197;p8"/>
          <p:cNvPicPr preferRelativeResize="0"/>
          <p:nvPr/>
        </p:nvPicPr>
        <p:blipFill rotWithShape="1">
          <a:blip r:embed="rId6">
            <a:alphaModFix/>
          </a:blip>
          <a:srcRect b="0" l="0" r="0" t="0"/>
          <a:stretch/>
        </p:blipFill>
        <p:spPr>
          <a:xfrm>
            <a:off x="896650" y="3320875"/>
            <a:ext cx="6425900" cy="205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b50f369b9_0_5"/>
          <p:cNvSpPr txBox="1"/>
          <p:nvPr>
            <p:ph idx="1" type="body"/>
          </p:nvPr>
        </p:nvSpPr>
        <p:spPr>
          <a:xfrm>
            <a:off x="8290175" y="3712438"/>
            <a:ext cx="3691200" cy="23793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05000"/>
              </a:lnSpc>
              <a:spcBef>
                <a:spcPts val="0"/>
              </a:spcBef>
              <a:spcAft>
                <a:spcPts val="0"/>
              </a:spcAft>
              <a:buSzPts val="1800"/>
              <a:buChar char="●"/>
            </a:pPr>
            <a:r>
              <a:rPr lang="en-US" sz="1800"/>
              <a:t>customer month, recency, total accepted campaign berhubungan dengan response</a:t>
            </a:r>
            <a:endParaRPr sz="1800"/>
          </a:p>
          <a:p>
            <a:pPr indent="-342900" lvl="0" marL="457200" rtl="0" algn="l">
              <a:lnSpc>
                <a:spcPct val="105000"/>
              </a:lnSpc>
              <a:spcBef>
                <a:spcPts val="0"/>
              </a:spcBef>
              <a:spcAft>
                <a:spcPts val="0"/>
              </a:spcAft>
              <a:buSzPts val="1800"/>
              <a:buChar char="●"/>
            </a:pPr>
            <a:r>
              <a:rPr lang="en-US" sz="1800"/>
              <a:t>complain tidak memiliki hubungan dengan response</a:t>
            </a:r>
            <a:endParaRPr sz="1800"/>
          </a:p>
        </p:txBody>
      </p:sp>
      <p:pic>
        <p:nvPicPr>
          <p:cNvPr id="204" name="Google Shape;204;g24b50f369b9_0_5"/>
          <p:cNvPicPr preferRelativeResize="0"/>
          <p:nvPr/>
        </p:nvPicPr>
        <p:blipFill rotWithShape="1">
          <a:blip r:embed="rId3">
            <a:alphaModFix/>
          </a:blip>
          <a:srcRect b="0" l="0" r="0" t="0"/>
          <a:stretch/>
        </p:blipFill>
        <p:spPr>
          <a:xfrm>
            <a:off x="5275350" y="1124460"/>
            <a:ext cx="4440301" cy="2233653"/>
          </a:xfrm>
          <a:prstGeom prst="rect">
            <a:avLst/>
          </a:prstGeom>
          <a:noFill/>
          <a:ln>
            <a:noFill/>
          </a:ln>
        </p:spPr>
      </p:pic>
      <p:pic>
        <p:nvPicPr>
          <p:cNvPr id="205" name="Google Shape;205;g24b50f369b9_0_5"/>
          <p:cNvPicPr preferRelativeResize="0"/>
          <p:nvPr/>
        </p:nvPicPr>
        <p:blipFill rotWithShape="1">
          <a:blip r:embed="rId4">
            <a:alphaModFix/>
          </a:blip>
          <a:srcRect b="0" l="0" r="0" t="0"/>
          <a:stretch/>
        </p:blipFill>
        <p:spPr>
          <a:xfrm>
            <a:off x="702375" y="1093748"/>
            <a:ext cx="4440288" cy="2295075"/>
          </a:xfrm>
          <a:prstGeom prst="rect">
            <a:avLst/>
          </a:prstGeom>
          <a:noFill/>
          <a:ln>
            <a:noFill/>
          </a:ln>
        </p:spPr>
      </p:pic>
      <p:pic>
        <p:nvPicPr>
          <p:cNvPr id="206" name="Google Shape;206;g24b50f369b9_0_5"/>
          <p:cNvPicPr preferRelativeResize="0"/>
          <p:nvPr/>
        </p:nvPicPr>
        <p:blipFill rotWithShape="1">
          <a:blip r:embed="rId5">
            <a:alphaModFix/>
          </a:blip>
          <a:srcRect b="0" l="0" r="0" t="0"/>
          <a:stretch/>
        </p:blipFill>
        <p:spPr>
          <a:xfrm>
            <a:off x="702375" y="3712450"/>
            <a:ext cx="7587788" cy="2379275"/>
          </a:xfrm>
          <a:prstGeom prst="rect">
            <a:avLst/>
          </a:prstGeom>
          <a:noFill/>
          <a:ln>
            <a:noFill/>
          </a:ln>
        </p:spPr>
      </p:pic>
      <p:sp>
        <p:nvSpPr>
          <p:cNvPr id="207" name="Google Shape;207;g24b50f369b9_0_5"/>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4b714c9754_0_1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13" name="Google Shape;213;g24b714c9754_0_19"/>
          <p:cNvPicPr preferRelativeResize="0"/>
          <p:nvPr/>
        </p:nvPicPr>
        <p:blipFill rotWithShape="1">
          <a:blip r:embed="rId3">
            <a:alphaModFix/>
          </a:blip>
          <a:srcRect b="0" l="0" r="0" t="0"/>
          <a:stretch/>
        </p:blipFill>
        <p:spPr>
          <a:xfrm>
            <a:off x="667525" y="921004"/>
            <a:ext cx="5639398" cy="5643185"/>
          </a:xfrm>
          <a:prstGeom prst="rect">
            <a:avLst/>
          </a:prstGeom>
          <a:noFill/>
          <a:ln>
            <a:noFill/>
          </a:ln>
        </p:spPr>
      </p:pic>
      <p:pic>
        <p:nvPicPr>
          <p:cNvPr id="214" name="Google Shape;214;g24b714c9754_0_19"/>
          <p:cNvPicPr preferRelativeResize="0"/>
          <p:nvPr/>
        </p:nvPicPr>
        <p:blipFill rotWithShape="1">
          <a:blip r:embed="rId4">
            <a:alphaModFix/>
          </a:blip>
          <a:srcRect b="0" l="0" r="0" t="0"/>
          <a:stretch/>
        </p:blipFill>
        <p:spPr>
          <a:xfrm>
            <a:off x="6355525" y="921000"/>
            <a:ext cx="5567449" cy="5571192"/>
          </a:xfrm>
          <a:prstGeom prst="rect">
            <a:avLst/>
          </a:prstGeom>
          <a:noFill/>
          <a:ln>
            <a:noFill/>
          </a:ln>
        </p:spPr>
      </p:pic>
      <p:sp>
        <p:nvSpPr>
          <p:cNvPr id="215" name="Google Shape;215;g24b714c9754_0_19"/>
          <p:cNvSpPr txBox="1"/>
          <p:nvPr>
            <p:ph idx="1" type="body"/>
          </p:nvPr>
        </p:nvSpPr>
        <p:spPr>
          <a:xfrm>
            <a:off x="2870050" y="4859350"/>
            <a:ext cx="3297900" cy="1704900"/>
          </a:xfrm>
          <a:prstGeom prst="rect">
            <a:avLst/>
          </a:prstGeom>
          <a:noFill/>
          <a:ln>
            <a:noFill/>
          </a:ln>
        </p:spPr>
        <p:txBody>
          <a:bodyPr anchorCtr="0" anchor="t" bIns="121900" lIns="121900" spcFirstLastPara="1" rIns="121900" wrap="square" tIns="121900">
            <a:noAutofit/>
          </a:bodyPr>
          <a:lstStyle/>
          <a:p>
            <a:pPr indent="-228600" lvl="0" marL="228600" rtl="0" algn="l">
              <a:lnSpc>
                <a:spcPct val="95000"/>
              </a:lnSpc>
              <a:spcBef>
                <a:spcPts val="0"/>
              </a:spcBef>
              <a:spcAft>
                <a:spcPts val="0"/>
              </a:spcAft>
              <a:buSzPts val="1000"/>
              <a:buChar char="●"/>
            </a:pPr>
            <a:r>
              <a:rPr lang="en-US" sz="1000"/>
              <a:t>Customer dengan pendidikan basic memiliki sebaran income yang cenderung rendah</a:t>
            </a:r>
            <a:endParaRPr sz="1000"/>
          </a:p>
          <a:p>
            <a:pPr indent="-228600" lvl="0" marL="228600" rtl="0" algn="l">
              <a:lnSpc>
                <a:spcPct val="95000"/>
              </a:lnSpc>
              <a:spcBef>
                <a:spcPts val="0"/>
              </a:spcBef>
              <a:spcAft>
                <a:spcPts val="0"/>
              </a:spcAft>
              <a:buSzPts val="1000"/>
              <a:buChar char="●"/>
            </a:pPr>
            <a:r>
              <a:rPr lang="en-US" sz="1000"/>
              <a:t>Customer dengan pendidikan basic dan 2n cycle memiliki kidhome &amp; teenhome paling banyak 1</a:t>
            </a:r>
            <a:endParaRPr sz="1000"/>
          </a:p>
          <a:p>
            <a:pPr indent="-228600" lvl="0" marL="228600" rtl="0" algn="l">
              <a:lnSpc>
                <a:spcPct val="95000"/>
              </a:lnSpc>
              <a:spcBef>
                <a:spcPts val="0"/>
              </a:spcBef>
              <a:spcAft>
                <a:spcPts val="0"/>
              </a:spcAft>
              <a:buSzPts val="1000"/>
              <a:buChar char="●"/>
            </a:pPr>
            <a:r>
              <a:rPr lang="en-US" sz="1000"/>
              <a:t>Customer dengan pendidikan basic paling banyak menerima 1 campaign</a:t>
            </a:r>
            <a:endParaRPr sz="1000"/>
          </a:p>
          <a:p>
            <a:pPr indent="-228600" lvl="0" marL="228600" rtl="0" algn="l">
              <a:lnSpc>
                <a:spcPct val="95000"/>
              </a:lnSpc>
              <a:spcBef>
                <a:spcPts val="0"/>
              </a:spcBef>
              <a:spcAft>
                <a:spcPts val="0"/>
              </a:spcAft>
              <a:buSzPts val="1000"/>
              <a:buChar char="●"/>
            </a:pPr>
            <a:r>
              <a:rPr lang="en-US" sz="1000"/>
              <a:t>Customer dengan response positif cenderung menerima campaign lebih dari 2</a:t>
            </a:r>
            <a:endParaRPr sz="1000"/>
          </a:p>
        </p:txBody>
      </p:sp>
      <p:sp>
        <p:nvSpPr>
          <p:cNvPr id="216" name="Google Shape;216;g24b714c9754_0_19"/>
          <p:cNvSpPr txBox="1"/>
          <p:nvPr>
            <p:ph idx="1" type="body"/>
          </p:nvPr>
        </p:nvSpPr>
        <p:spPr>
          <a:xfrm>
            <a:off x="8523625" y="4787300"/>
            <a:ext cx="3297900" cy="1704900"/>
          </a:xfrm>
          <a:prstGeom prst="rect">
            <a:avLst/>
          </a:prstGeom>
          <a:noFill/>
          <a:ln>
            <a:noFill/>
          </a:ln>
        </p:spPr>
        <p:txBody>
          <a:bodyPr anchorCtr="0" anchor="t" bIns="121900" lIns="121900" spcFirstLastPara="1" rIns="121900" wrap="square" tIns="121900">
            <a:normAutofit/>
          </a:bodyPr>
          <a:lstStyle/>
          <a:p>
            <a:pPr indent="-228600" lvl="0" marL="228600" rtl="0" algn="l">
              <a:lnSpc>
                <a:spcPct val="85000"/>
              </a:lnSpc>
              <a:spcBef>
                <a:spcPts val="0"/>
              </a:spcBef>
              <a:spcAft>
                <a:spcPts val="0"/>
              </a:spcAft>
              <a:buSzPts val="1030"/>
              <a:buChar char="●"/>
            </a:pPr>
            <a:r>
              <a:rPr lang="en-US" sz="1030"/>
              <a:t>Hubungan marital status terhadap faktor demographic tidak ada pola yang berbeda</a:t>
            </a:r>
            <a:endParaRPr sz="1030"/>
          </a:p>
          <a:p>
            <a:pPr indent="-228600" lvl="0" marL="228600" rtl="0" algn="l">
              <a:lnSpc>
                <a:spcPct val="85000"/>
              </a:lnSpc>
              <a:spcBef>
                <a:spcPts val="0"/>
              </a:spcBef>
              <a:spcAft>
                <a:spcPts val="0"/>
              </a:spcAft>
              <a:buSzPts val="1030"/>
              <a:buChar char="●"/>
            </a:pPr>
            <a:r>
              <a:rPr lang="en-US" sz="1030"/>
              <a:t>Customer dengan response positif cenderung menerima campaign lebih dari 2</a:t>
            </a:r>
            <a:endParaRPr sz="103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4b714c9754_0_4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22" name="Google Shape;222;g24b714c9754_0_49"/>
          <p:cNvPicPr preferRelativeResize="0"/>
          <p:nvPr/>
        </p:nvPicPr>
        <p:blipFill rotWithShape="1">
          <a:blip r:embed="rId3">
            <a:alphaModFix/>
          </a:blip>
          <a:srcRect b="0" l="0" r="0" t="0"/>
          <a:stretch/>
        </p:blipFill>
        <p:spPr>
          <a:xfrm>
            <a:off x="790750" y="790274"/>
            <a:ext cx="5260298" cy="5260298"/>
          </a:xfrm>
          <a:prstGeom prst="rect">
            <a:avLst/>
          </a:prstGeom>
          <a:noFill/>
          <a:ln>
            <a:noFill/>
          </a:ln>
        </p:spPr>
      </p:pic>
      <p:pic>
        <p:nvPicPr>
          <p:cNvPr id="223" name="Google Shape;223;g24b714c9754_0_49"/>
          <p:cNvPicPr preferRelativeResize="0"/>
          <p:nvPr/>
        </p:nvPicPr>
        <p:blipFill rotWithShape="1">
          <a:blip r:embed="rId4">
            <a:alphaModFix/>
          </a:blip>
          <a:srcRect b="0" l="0" r="0" t="0"/>
          <a:stretch/>
        </p:blipFill>
        <p:spPr>
          <a:xfrm>
            <a:off x="6297851" y="790287"/>
            <a:ext cx="5260298" cy="5260276"/>
          </a:xfrm>
          <a:prstGeom prst="rect">
            <a:avLst/>
          </a:prstGeom>
          <a:noFill/>
          <a:ln>
            <a:noFill/>
          </a:ln>
        </p:spPr>
      </p:pic>
      <p:sp>
        <p:nvSpPr>
          <p:cNvPr id="224" name="Google Shape;224;g24b714c9754_0_49"/>
          <p:cNvSpPr txBox="1"/>
          <p:nvPr>
            <p:ph idx="1" type="body"/>
          </p:nvPr>
        </p:nvSpPr>
        <p:spPr>
          <a:xfrm>
            <a:off x="907650" y="6050575"/>
            <a:ext cx="10650600" cy="712200"/>
          </a:xfrm>
          <a:prstGeom prst="rect">
            <a:avLst/>
          </a:prstGeom>
          <a:noFill/>
          <a:ln>
            <a:noFill/>
          </a:ln>
        </p:spPr>
        <p:txBody>
          <a:bodyPr anchorCtr="0" anchor="t" bIns="121900" lIns="121900" spcFirstLastPara="1" rIns="121900" wrap="square" tIns="121900">
            <a:noAutofit/>
          </a:bodyPr>
          <a:lstStyle/>
          <a:p>
            <a:pPr indent="-228600" lvl="0" marL="228600" rtl="0" algn="l">
              <a:lnSpc>
                <a:spcPct val="95000"/>
              </a:lnSpc>
              <a:spcBef>
                <a:spcPts val="0"/>
              </a:spcBef>
              <a:spcAft>
                <a:spcPts val="0"/>
              </a:spcAft>
              <a:buSzPts val="1000"/>
              <a:buChar char="●"/>
            </a:pPr>
            <a:r>
              <a:rPr lang="en-US" sz="1000"/>
              <a:t>Customer dengan pendidikan basic memiliki sebaran spent yang cenderung rendah di semua product</a:t>
            </a:r>
            <a:endParaRPr sz="1000"/>
          </a:p>
          <a:p>
            <a:pPr indent="-228600" lvl="0" marL="228600" rtl="0" algn="l">
              <a:lnSpc>
                <a:spcPct val="95000"/>
              </a:lnSpc>
              <a:spcBef>
                <a:spcPts val="0"/>
              </a:spcBef>
              <a:spcAft>
                <a:spcPts val="0"/>
              </a:spcAft>
              <a:buSzPts val="1000"/>
              <a:buChar char="●"/>
            </a:pPr>
            <a:r>
              <a:rPr lang="en-US" sz="1000"/>
              <a:t>Customer dengan pendidikan PhD dan Master banyak membeli product wine</a:t>
            </a:r>
            <a:endParaRPr sz="1000"/>
          </a:p>
          <a:p>
            <a:pPr indent="-228600" lvl="0" marL="228600" rtl="0" algn="l">
              <a:lnSpc>
                <a:spcPct val="95000"/>
              </a:lnSpc>
              <a:spcBef>
                <a:spcPts val="0"/>
              </a:spcBef>
              <a:spcAft>
                <a:spcPts val="0"/>
              </a:spcAft>
              <a:buSzPts val="1000"/>
              <a:buChar char="●"/>
            </a:pPr>
            <a:r>
              <a:rPr lang="en-US" sz="1000"/>
              <a:t>Customer dengan pendidikan graduation banyak membeli fruits, fish, sweet product, dan gold</a:t>
            </a:r>
            <a:endParaRPr sz="1000"/>
          </a:p>
          <a:p>
            <a:pPr indent="-228600" lvl="0" marL="228600" rtl="0" algn="l">
              <a:lnSpc>
                <a:spcPct val="95000"/>
              </a:lnSpc>
              <a:spcBef>
                <a:spcPts val="0"/>
              </a:spcBef>
              <a:spcAft>
                <a:spcPts val="0"/>
              </a:spcAft>
              <a:buSzPts val="1000"/>
              <a:buChar char="●"/>
            </a:pPr>
            <a:r>
              <a:rPr lang="en-US" sz="1000"/>
              <a:t>Tidak terdapat perbedaan pola spent customer berdasarkan status marital</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4b714c9754_0_59"/>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30" name="Google Shape;230;g24b714c9754_0_59"/>
          <p:cNvPicPr preferRelativeResize="0"/>
          <p:nvPr/>
        </p:nvPicPr>
        <p:blipFill rotWithShape="1">
          <a:blip r:embed="rId3">
            <a:alphaModFix/>
          </a:blip>
          <a:srcRect b="0" l="0" r="0" t="0"/>
          <a:stretch/>
        </p:blipFill>
        <p:spPr>
          <a:xfrm>
            <a:off x="735550" y="941699"/>
            <a:ext cx="5268748" cy="5268748"/>
          </a:xfrm>
          <a:prstGeom prst="rect">
            <a:avLst/>
          </a:prstGeom>
          <a:noFill/>
          <a:ln>
            <a:noFill/>
          </a:ln>
        </p:spPr>
      </p:pic>
      <p:pic>
        <p:nvPicPr>
          <p:cNvPr id="231" name="Google Shape;231;g24b714c9754_0_59"/>
          <p:cNvPicPr preferRelativeResize="0"/>
          <p:nvPr/>
        </p:nvPicPr>
        <p:blipFill rotWithShape="1">
          <a:blip r:embed="rId4">
            <a:alphaModFix/>
          </a:blip>
          <a:srcRect b="0" l="0" r="0" t="0"/>
          <a:stretch/>
        </p:blipFill>
        <p:spPr>
          <a:xfrm>
            <a:off x="6257001" y="939937"/>
            <a:ext cx="5268748" cy="5272276"/>
          </a:xfrm>
          <a:prstGeom prst="rect">
            <a:avLst/>
          </a:prstGeom>
          <a:noFill/>
          <a:ln>
            <a:noFill/>
          </a:ln>
        </p:spPr>
      </p:pic>
      <p:sp>
        <p:nvSpPr>
          <p:cNvPr id="232" name="Google Shape;232;g24b714c9754_0_59"/>
          <p:cNvSpPr txBox="1"/>
          <p:nvPr>
            <p:ph idx="1" type="body"/>
          </p:nvPr>
        </p:nvSpPr>
        <p:spPr>
          <a:xfrm>
            <a:off x="3511525" y="4505550"/>
            <a:ext cx="2361900" cy="1508700"/>
          </a:xfrm>
          <a:prstGeom prst="rect">
            <a:avLst/>
          </a:prstGeom>
          <a:noFill/>
          <a:ln>
            <a:noFill/>
          </a:ln>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900"/>
              <a:buNone/>
            </a:pPr>
            <a:r>
              <a:rPr lang="en-US" sz="1000"/>
              <a:t>Terlihat pola yang berbeda pada variabel NumWebPurchases dan NumCatalogPurchases pada customer dengan pendidikan basic dibandingkan pendidikan lainnya</a:t>
            </a:r>
            <a:endParaRPr sz="1000"/>
          </a:p>
        </p:txBody>
      </p:sp>
      <p:sp>
        <p:nvSpPr>
          <p:cNvPr id="233" name="Google Shape;233;g24b714c9754_0_59"/>
          <p:cNvSpPr txBox="1"/>
          <p:nvPr>
            <p:ph idx="1" type="body"/>
          </p:nvPr>
        </p:nvSpPr>
        <p:spPr>
          <a:xfrm>
            <a:off x="9097050" y="4505550"/>
            <a:ext cx="2361900" cy="1508700"/>
          </a:xfrm>
          <a:prstGeom prst="rect">
            <a:avLst/>
          </a:prstGeom>
          <a:noFill/>
          <a:ln>
            <a:noFill/>
          </a:ln>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900"/>
              <a:buNone/>
            </a:pPr>
            <a:r>
              <a:rPr lang="en-US" sz="1000"/>
              <a:t>Terlihat tidak ada pola yang berbeda pada variabel purchase pada customer berdasarkan tingkat pendidikan</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title"/>
          </p:nvPr>
        </p:nvSpPr>
        <p:spPr>
          <a:xfrm>
            <a:off x="933600" y="1724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259344"/>
              <a:buFont typeface="Montserrat"/>
              <a:buNone/>
            </a:pPr>
            <a:r>
              <a:rPr lang="en-US"/>
              <a:t>STAGE 0</a:t>
            </a:r>
            <a:br>
              <a:rPr lang="en-US"/>
            </a:br>
            <a:r>
              <a:rPr b="0" lang="en-US" sz="3600"/>
              <a:t>Preparation</a:t>
            </a:r>
            <a:endParaRPr b="0" sz="3600"/>
          </a:p>
        </p:txBody>
      </p:sp>
      <p:sp>
        <p:nvSpPr>
          <p:cNvPr id="74" name="Google Shape;74;p1"/>
          <p:cNvSpPr txBox="1"/>
          <p:nvPr/>
        </p:nvSpPr>
        <p:spPr>
          <a:xfrm>
            <a:off x="4446855" y="3429000"/>
            <a:ext cx="4020588" cy="2274243"/>
          </a:xfrm>
          <a:prstGeom prst="rect">
            <a:avLst/>
          </a:prstGeom>
          <a:noFill/>
          <a:ln>
            <a:noFill/>
          </a:ln>
        </p:spPr>
        <p:txBody>
          <a:bodyPr anchorCtr="0" anchor="t" bIns="121900" lIns="121900" spcFirstLastPara="1" rIns="121900" wrap="square" tIns="121900">
            <a:noAutofit/>
          </a:bodyPr>
          <a:lstStyle/>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Problem Statement</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Role</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Goal</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Objective</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Business Metrics</a:t>
            </a:r>
            <a:endParaRPr b="0" i="0" sz="1400" u="none" cap="none" strike="noStrike">
              <a:solidFill>
                <a:srgbClr val="000000"/>
              </a:solidFill>
              <a:latin typeface="Arial"/>
              <a:ea typeface="Arial"/>
              <a:cs typeface="Arial"/>
              <a:sym typeface="Arial"/>
            </a:endParaRPr>
          </a:p>
        </p:txBody>
      </p:sp>
      <p:cxnSp>
        <p:nvCxnSpPr>
          <p:cNvPr id="75" name="Google Shape;75;p1"/>
          <p:cNvCxnSpPr/>
          <p:nvPr/>
        </p:nvCxnSpPr>
        <p:spPr>
          <a:xfrm>
            <a:off x="933600" y="3113315"/>
            <a:ext cx="9862457" cy="0"/>
          </a:xfrm>
          <a:prstGeom prst="straightConnector1">
            <a:avLst/>
          </a:prstGeom>
          <a:noFill/>
          <a:ln cap="flat" cmpd="sng" w="19050">
            <a:solidFill>
              <a:srgbClr val="0097A7"/>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25b69e9580_0_0"/>
          <p:cNvSpPr txBox="1"/>
          <p:nvPr>
            <p:ph type="title"/>
          </p:nvPr>
        </p:nvSpPr>
        <p:spPr>
          <a:xfrm>
            <a:off x="585800" y="2885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A2C4C9"/>
                </a:solidFill>
              </a:rPr>
              <a:t>Multivariate Analysis</a:t>
            </a:r>
            <a:endParaRPr>
              <a:solidFill>
                <a:srgbClr val="A2C4C9"/>
              </a:solidFill>
            </a:endParaRPr>
          </a:p>
        </p:txBody>
      </p:sp>
      <p:sp>
        <p:nvSpPr>
          <p:cNvPr id="240" name="Google Shape;240;g225b69e9580_0_0"/>
          <p:cNvSpPr txBox="1"/>
          <p:nvPr>
            <p:ph idx="1" type="body"/>
          </p:nvPr>
        </p:nvSpPr>
        <p:spPr>
          <a:xfrm>
            <a:off x="6417075" y="1212775"/>
            <a:ext cx="5697900" cy="5426100"/>
          </a:xfrm>
          <a:prstGeom prst="rect">
            <a:avLst/>
          </a:prstGeom>
          <a:noFill/>
          <a:ln>
            <a:noFill/>
          </a:ln>
        </p:spPr>
        <p:txBody>
          <a:bodyPr anchorCtr="0" anchor="t" bIns="121900" lIns="121900" spcFirstLastPara="1" rIns="121900" wrap="square" tIns="121900">
            <a:normAutofit fontScale="77500" lnSpcReduction="20000"/>
          </a:bodyPr>
          <a:lstStyle/>
          <a:p>
            <a:pPr indent="0" lvl="0" marL="0" rtl="0" algn="l">
              <a:lnSpc>
                <a:spcPct val="115000"/>
              </a:lnSpc>
              <a:spcBef>
                <a:spcPts val="0"/>
              </a:spcBef>
              <a:spcAft>
                <a:spcPts val="0"/>
              </a:spcAft>
              <a:buSzPct val="129032"/>
              <a:buNone/>
            </a:pPr>
            <a:r>
              <a:rPr lang="en-US"/>
              <a:t>Dari Heatmap tersebut, bisa didapatkan informasi:</a:t>
            </a:r>
            <a:endParaRPr/>
          </a:p>
          <a:p>
            <a:pPr indent="-320884" lvl="0" marL="342900" marR="38100" rtl="0" algn="l">
              <a:lnSpc>
                <a:spcPct val="115000"/>
              </a:lnSpc>
              <a:spcBef>
                <a:spcPts val="60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Korelasi antara jumlah anak kecil dalam rumah tangga cukup besar, namun berbanding terbalik dengan jumlah pendapatan. Maka, </a:t>
            </a:r>
            <a:r>
              <a:rPr b="1" lang="en-US" sz="1874">
                <a:solidFill>
                  <a:srgbClr val="292929"/>
                </a:solidFill>
                <a:latin typeface="Roboto"/>
                <a:ea typeface="Roboto"/>
                <a:cs typeface="Roboto"/>
                <a:sym typeface="Roboto"/>
              </a:rPr>
              <a:t>semakin tinggi pendapatan, semakin kecil juga jumlah anak kecil yang dimiliki</a:t>
            </a:r>
            <a:r>
              <a:rPr lang="en-US" sz="1874">
                <a:solidFill>
                  <a:srgbClr val="292929"/>
                </a:solidFill>
                <a:latin typeface="Roboto"/>
                <a:ea typeface="Roboto"/>
                <a:cs typeface="Roboto"/>
                <a:sym typeface="Roboto"/>
              </a:rPr>
              <a:t>.</a:t>
            </a:r>
            <a:endParaRPr sz="1874">
              <a:solidFill>
                <a:srgbClr val="292929"/>
              </a:solidFill>
              <a:latin typeface="Roboto"/>
              <a:ea typeface="Roboto"/>
              <a:cs typeface="Roboto"/>
              <a:sym typeface="Roboto"/>
            </a:endParaRPr>
          </a:p>
          <a:p>
            <a:pPr indent="-320884" lvl="0" marL="342900" marR="38100" rtl="0" algn="l">
              <a:lnSpc>
                <a:spcPct val="115000"/>
              </a:lnSpc>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Variabel lain yang memiliki </a:t>
            </a:r>
            <a:r>
              <a:rPr b="1" lang="en-US" sz="1874">
                <a:solidFill>
                  <a:srgbClr val="292929"/>
                </a:solidFill>
                <a:latin typeface="Roboto"/>
                <a:ea typeface="Roboto"/>
                <a:cs typeface="Roboto"/>
                <a:sym typeface="Roboto"/>
              </a:rPr>
              <a:t>korelasi yang cukup tinggi</a:t>
            </a:r>
            <a:r>
              <a:rPr lang="en-US" sz="1874">
                <a:solidFill>
                  <a:srgbClr val="292929"/>
                </a:solidFill>
                <a:latin typeface="Roboto"/>
                <a:ea typeface="Roboto"/>
                <a:cs typeface="Roboto"/>
                <a:sym typeface="Roboto"/>
              </a:rPr>
              <a:t> </a:t>
            </a:r>
            <a:r>
              <a:rPr b="1" lang="en-US" sz="1874">
                <a:solidFill>
                  <a:srgbClr val="292929"/>
                </a:solidFill>
                <a:latin typeface="Roboto"/>
                <a:ea typeface="Roboto"/>
                <a:cs typeface="Roboto"/>
                <a:sym typeface="Roboto"/>
              </a:rPr>
              <a:t>dengan pendapatan</a:t>
            </a:r>
            <a:r>
              <a:rPr lang="en-US" sz="1874">
                <a:solidFill>
                  <a:srgbClr val="292929"/>
                </a:solidFill>
                <a:latin typeface="Roboto"/>
                <a:ea typeface="Roboto"/>
                <a:cs typeface="Roboto"/>
                <a:sym typeface="Roboto"/>
              </a:rPr>
              <a:t> ialah </a:t>
            </a:r>
            <a:r>
              <a:rPr b="1" lang="en-US" sz="1874">
                <a:solidFill>
                  <a:srgbClr val="292929"/>
                </a:solidFill>
                <a:latin typeface="Roboto"/>
                <a:ea typeface="Roboto"/>
                <a:cs typeface="Roboto"/>
                <a:sym typeface="Roboto"/>
              </a:rPr>
              <a:t>jumlah konsumsi semua produk, serta jumlah pembelian melalui web, catalog, dan toko.</a:t>
            </a:r>
            <a:endParaRPr b="1" sz="1874">
              <a:solidFill>
                <a:srgbClr val="292929"/>
              </a:solidFill>
              <a:latin typeface="Roboto"/>
              <a:ea typeface="Roboto"/>
              <a:cs typeface="Roboto"/>
              <a:sym typeface="Roboto"/>
            </a:endParaRPr>
          </a:p>
          <a:p>
            <a:pPr indent="-320884" lvl="0" marL="342900" marR="38100" rtl="0" algn="l">
              <a:lnSpc>
                <a:spcPct val="115000"/>
              </a:lnSpc>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Dapat diketahui pula jika variabel umur memiliki korelasi positif dengan pendapatan, namun tidak signifikan. Sehingga dapat disimpulkan, bahwa </a:t>
            </a:r>
            <a:r>
              <a:rPr b="1" lang="en-US" sz="1874">
                <a:solidFill>
                  <a:srgbClr val="292929"/>
                </a:solidFill>
                <a:latin typeface="Roboto"/>
                <a:ea typeface="Roboto"/>
                <a:cs typeface="Roboto"/>
                <a:sym typeface="Roboto"/>
              </a:rPr>
              <a:t>semakin tinggi pendapatan kustomer 'umumnya' semakin tua juga umurnya</a:t>
            </a:r>
            <a:r>
              <a:rPr lang="en-US" sz="1874">
                <a:solidFill>
                  <a:srgbClr val="292929"/>
                </a:solidFill>
                <a:latin typeface="Roboto"/>
                <a:ea typeface="Roboto"/>
                <a:cs typeface="Roboto"/>
                <a:sym typeface="Roboto"/>
              </a:rPr>
              <a:t>.</a:t>
            </a:r>
            <a:endParaRPr sz="1874">
              <a:solidFill>
                <a:srgbClr val="292929"/>
              </a:solidFill>
              <a:latin typeface="Roboto"/>
              <a:ea typeface="Roboto"/>
              <a:cs typeface="Roboto"/>
              <a:sym typeface="Roboto"/>
            </a:endParaRPr>
          </a:p>
          <a:p>
            <a:pPr indent="-320884" lvl="0" marL="342900" marR="38100" rtl="0" algn="l">
              <a:lnSpc>
                <a:spcPct val="115000"/>
              </a:lnSpc>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Pembelian melalui toko dengan katalog memiliki korelasi yang cukup besar dan berbanding lurus dengan pembelian produk. Berbeda dengan pembelian melalui website yang berbanding terbalik, sehingga </a:t>
            </a:r>
            <a:r>
              <a:rPr b="1" lang="en-US" sz="1874">
                <a:solidFill>
                  <a:srgbClr val="292929"/>
                </a:solidFill>
                <a:latin typeface="Roboto"/>
                <a:ea typeface="Roboto"/>
                <a:cs typeface="Roboto"/>
                <a:sym typeface="Roboto"/>
              </a:rPr>
              <a:t>umumnya kustomer membeli produk melalui toko dan katalog.</a:t>
            </a:r>
            <a:endParaRPr b="1" sz="1874">
              <a:solidFill>
                <a:srgbClr val="292929"/>
              </a:solidFill>
              <a:latin typeface="Roboto"/>
              <a:ea typeface="Roboto"/>
              <a:cs typeface="Roboto"/>
              <a:sym typeface="Roboto"/>
            </a:endParaRPr>
          </a:p>
          <a:p>
            <a:pPr indent="-320884" lvl="0" marL="342900" marR="38100" rtl="0" algn="l">
              <a:lnSpc>
                <a:spcPct val="115000"/>
              </a:lnSpc>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Jumlah pembelian wine dengan jumlah iklan yang diterima (accepted campaign) cukup besar dan berbanding lurus, dari hal tersebut dapat diketahui bahwa </a:t>
            </a:r>
            <a:r>
              <a:rPr b="1" lang="en-US" sz="1874">
                <a:solidFill>
                  <a:srgbClr val="292929"/>
                </a:solidFill>
                <a:latin typeface="Roboto"/>
                <a:ea typeface="Roboto"/>
                <a:cs typeface="Roboto"/>
                <a:sym typeface="Roboto"/>
              </a:rPr>
              <a:t>umumnya kustomer membeli wine karena tergiur oleh iklan.</a:t>
            </a:r>
            <a:endParaRPr b="1" sz="1874">
              <a:solidFill>
                <a:srgbClr val="292929"/>
              </a:solidFill>
              <a:latin typeface="Roboto"/>
              <a:ea typeface="Roboto"/>
              <a:cs typeface="Roboto"/>
              <a:sym typeface="Roboto"/>
            </a:endParaRPr>
          </a:p>
          <a:p>
            <a:pPr indent="-320884" lvl="0" marL="342900" marR="38100" rtl="0" algn="l">
              <a:lnSpc>
                <a:spcPct val="115000"/>
              </a:lnSpc>
              <a:spcBef>
                <a:spcPts val="0"/>
              </a:spcBef>
              <a:spcAft>
                <a:spcPts val="0"/>
              </a:spcAft>
              <a:buClr>
                <a:srgbClr val="292929"/>
              </a:buClr>
              <a:buSzPct val="100000"/>
              <a:buFont typeface="Roboto"/>
              <a:buChar char="●"/>
            </a:pPr>
            <a:r>
              <a:rPr lang="en-US" sz="1874">
                <a:solidFill>
                  <a:srgbClr val="292929"/>
                </a:solidFill>
                <a:latin typeface="Roboto"/>
                <a:ea typeface="Roboto"/>
                <a:cs typeface="Roboto"/>
                <a:sym typeface="Roboto"/>
              </a:rPr>
              <a:t>Serta didapatkan, bahwa </a:t>
            </a:r>
            <a:r>
              <a:rPr b="1" lang="en-US" sz="1874">
                <a:solidFill>
                  <a:srgbClr val="292929"/>
                </a:solidFill>
                <a:latin typeface="Roboto"/>
                <a:ea typeface="Roboto"/>
                <a:cs typeface="Roboto"/>
                <a:sym typeface="Roboto"/>
              </a:rPr>
              <a:t>semakin banyak jumlah anak kecil dalam keluarga, maka semakin sedikit jumlah pembelian wine.</a:t>
            </a:r>
            <a:endParaRPr b="1" sz="1874">
              <a:solidFill>
                <a:srgbClr val="292929"/>
              </a:solidFill>
              <a:latin typeface="Roboto"/>
              <a:ea typeface="Roboto"/>
              <a:cs typeface="Roboto"/>
              <a:sym typeface="Roboto"/>
            </a:endParaRPr>
          </a:p>
        </p:txBody>
      </p:sp>
      <p:sp>
        <p:nvSpPr>
          <p:cNvPr id="241" name="Google Shape;241;g225b69e9580_0_0"/>
          <p:cNvSpPr txBox="1"/>
          <p:nvPr/>
        </p:nvSpPr>
        <p:spPr>
          <a:xfrm>
            <a:off x="585800" y="903375"/>
            <a:ext cx="8351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Montserrat"/>
                <a:ea typeface="Montserrat"/>
                <a:cs typeface="Montserrat"/>
                <a:sym typeface="Montserrat"/>
              </a:rPr>
              <a:t>Korelasi tiap variabel dengan Heatmap</a:t>
            </a:r>
            <a:endParaRPr b="1" i="0" sz="1700" u="none" cap="none" strike="noStrike">
              <a:solidFill>
                <a:srgbClr val="000000"/>
              </a:solidFill>
              <a:latin typeface="Montserrat"/>
              <a:ea typeface="Montserrat"/>
              <a:cs typeface="Montserrat"/>
              <a:sym typeface="Montserrat"/>
            </a:endParaRPr>
          </a:p>
        </p:txBody>
      </p:sp>
      <p:sp>
        <p:nvSpPr>
          <p:cNvPr id="242" name="Google Shape;242;g225b69e9580_0_0"/>
          <p:cNvSpPr txBox="1"/>
          <p:nvPr>
            <p:ph type="title"/>
          </p:nvPr>
        </p:nvSpPr>
        <p:spPr>
          <a:xfrm>
            <a:off x="585800" y="2885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pic>
        <p:nvPicPr>
          <p:cNvPr id="243" name="Google Shape;243;g225b69e9580_0_0"/>
          <p:cNvPicPr preferRelativeResize="0"/>
          <p:nvPr/>
        </p:nvPicPr>
        <p:blipFill rotWithShape="1">
          <a:blip r:embed="rId3">
            <a:alphaModFix/>
          </a:blip>
          <a:srcRect b="0" l="0" r="0" t="5365"/>
          <a:stretch/>
        </p:blipFill>
        <p:spPr>
          <a:xfrm>
            <a:off x="569200" y="1349775"/>
            <a:ext cx="5847887" cy="5289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25b69e9580_0_13"/>
          <p:cNvSpPr txBox="1"/>
          <p:nvPr>
            <p:ph idx="1" type="body"/>
          </p:nvPr>
        </p:nvSpPr>
        <p:spPr>
          <a:xfrm>
            <a:off x="742350" y="1536625"/>
            <a:ext cx="11034000" cy="4555200"/>
          </a:xfrm>
          <a:prstGeom prst="rect">
            <a:avLst/>
          </a:prstGeom>
          <a:noFill/>
          <a:ln>
            <a:noFill/>
          </a:ln>
        </p:spPr>
        <p:txBody>
          <a:bodyPr anchorCtr="0" anchor="t" bIns="121900" lIns="121900" spcFirstLastPara="1" rIns="121900" wrap="square" tIns="121900">
            <a:normAutofit/>
          </a:bodyPr>
          <a:lstStyle/>
          <a:p>
            <a:pPr indent="-349250" lvl="0" marL="457200" rtl="0" algn="l">
              <a:lnSpc>
                <a:spcPct val="115000"/>
              </a:lnSpc>
              <a:spcBef>
                <a:spcPts val="0"/>
              </a:spcBef>
              <a:spcAft>
                <a:spcPts val="0"/>
              </a:spcAft>
              <a:buSzPts val="1900"/>
              <a:buAutoNum type="alphaLcPeriod"/>
            </a:pPr>
            <a:r>
              <a:rPr lang="en-US"/>
              <a:t>Dari slide sebelumnya, dapat disimpulkan bahwa variabel yang paling relevan dan harus dipertahankan ialah variabel </a:t>
            </a:r>
            <a:r>
              <a:rPr b="1" lang="en-US"/>
              <a:t>income, variabel semua jenis produk yang dibeli, Jumlah anak, umur, total iklan yang direspon, serta wadah/platform pembelian (toko, katalog, website, dan sejenisnya).</a:t>
            </a:r>
            <a:endParaRPr b="1"/>
          </a:p>
          <a:p>
            <a:pPr indent="0" lvl="0" marL="457200" rtl="0" algn="l">
              <a:lnSpc>
                <a:spcPct val="115000"/>
              </a:lnSpc>
              <a:spcBef>
                <a:spcPts val="0"/>
              </a:spcBef>
              <a:spcAft>
                <a:spcPts val="0"/>
              </a:spcAft>
              <a:buSzPts val="1900"/>
              <a:buNone/>
            </a:pPr>
            <a:r>
              <a:t/>
            </a:r>
            <a:endParaRPr/>
          </a:p>
          <a:p>
            <a:pPr indent="-349250" lvl="0" marL="457200" rtl="0" algn="l">
              <a:lnSpc>
                <a:spcPct val="115000"/>
              </a:lnSpc>
              <a:spcBef>
                <a:spcPts val="0"/>
              </a:spcBef>
              <a:spcAft>
                <a:spcPts val="0"/>
              </a:spcAft>
              <a:buSzPts val="1900"/>
              <a:buAutoNum type="alphaLcPeriod"/>
            </a:pPr>
            <a:r>
              <a:rPr lang="en-US"/>
              <a:t>Korelasi antar fitur sudah disebutkan sebelumnya dan </a:t>
            </a:r>
            <a:r>
              <a:rPr b="1" lang="en-US"/>
              <a:t>yang paling menarik</a:t>
            </a:r>
            <a:r>
              <a:rPr lang="en-US"/>
              <a:t> perhatian adalah </a:t>
            </a:r>
            <a:r>
              <a:rPr b="1" lang="en-US"/>
              <a:t>variabel income</a:t>
            </a:r>
            <a:r>
              <a:rPr lang="en-US"/>
              <a:t> karena cukup berkorelasi dengan variabel lainnya, sehingga terdapat customer dengan ciri atau jenis tertentu yang dapat didasarkan oleh tinggi rendahnya variabel income. Dari variabel-variabel yang saling berkorelasi itulah pula </a:t>
            </a:r>
            <a:r>
              <a:rPr b="1" lang="en-US"/>
              <a:t>dapat dibuat segmentasi atau </a:t>
            </a:r>
            <a:r>
              <a:rPr b="1" i="1" lang="en-US"/>
              <a:t>clustering</a:t>
            </a:r>
            <a:r>
              <a:rPr i="1" lang="en-US"/>
              <a:t> </a:t>
            </a:r>
            <a:r>
              <a:rPr lang="en-US"/>
              <a:t>dengan metode </a:t>
            </a:r>
            <a:r>
              <a:rPr i="1" lang="en-US"/>
              <a:t>unsupervised clustering </a:t>
            </a:r>
            <a:r>
              <a:rPr lang="en-US"/>
              <a:t>(seperti Kmeans contohnya) untuk mendapatkan kelompok kustomer yang sejenis. </a:t>
            </a:r>
            <a:endParaRPr/>
          </a:p>
        </p:txBody>
      </p:sp>
      <p:sp>
        <p:nvSpPr>
          <p:cNvPr id="250" name="Google Shape;250;g225b69e9580_0_13"/>
          <p:cNvSpPr txBox="1"/>
          <p:nvPr>
            <p:ph type="title"/>
          </p:nvPr>
        </p:nvSpPr>
        <p:spPr>
          <a:xfrm>
            <a:off x="585800" y="2885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Multivariate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4b714c9754_0_10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pic>
        <p:nvPicPr>
          <p:cNvPr id="256" name="Google Shape;256;g24b714c9754_0_102"/>
          <p:cNvPicPr preferRelativeResize="0"/>
          <p:nvPr/>
        </p:nvPicPr>
        <p:blipFill rotWithShape="1">
          <a:blip r:embed="rId3">
            <a:alphaModFix/>
          </a:blip>
          <a:srcRect b="0" l="0" r="0" t="0"/>
          <a:stretch/>
        </p:blipFill>
        <p:spPr>
          <a:xfrm>
            <a:off x="714625" y="910425"/>
            <a:ext cx="4961945" cy="5037126"/>
          </a:xfrm>
          <a:prstGeom prst="rect">
            <a:avLst/>
          </a:prstGeom>
          <a:noFill/>
          <a:ln>
            <a:noFill/>
          </a:ln>
        </p:spPr>
      </p:pic>
      <p:sp>
        <p:nvSpPr>
          <p:cNvPr id="257" name="Google Shape;257;g24b714c9754_0_102"/>
          <p:cNvSpPr txBox="1"/>
          <p:nvPr>
            <p:ph idx="1" type="body"/>
          </p:nvPr>
        </p:nvSpPr>
        <p:spPr>
          <a:xfrm>
            <a:off x="5915200" y="3096900"/>
            <a:ext cx="6109200" cy="3155700"/>
          </a:xfrm>
          <a:prstGeom prst="rect">
            <a:avLst/>
          </a:prstGeom>
          <a:noFill/>
          <a:ln>
            <a:noFill/>
          </a:ln>
        </p:spPr>
        <p:txBody>
          <a:bodyPr anchorCtr="0" anchor="t" bIns="121900" lIns="121900" spcFirstLastPara="1" rIns="121900" wrap="square" tIns="121900">
            <a:noAutofit/>
          </a:bodyPr>
          <a:lstStyle/>
          <a:p>
            <a:pPr indent="-323850" lvl="0" marL="457200" rtl="0" algn="l">
              <a:lnSpc>
                <a:spcPct val="100000"/>
              </a:lnSpc>
              <a:spcBef>
                <a:spcPts val="0"/>
              </a:spcBef>
              <a:spcAft>
                <a:spcPts val="0"/>
              </a:spcAft>
              <a:buSzPts val="1500"/>
              <a:buChar char="●"/>
            </a:pPr>
            <a:r>
              <a:rPr lang="en-US" sz="1500"/>
              <a:t>Dari pie chart diatas dapat ditunjukkan persebaran response dari setiap customer. Selain itu, dapat kita lihat persebaran dari status pernikahan dan pendidikan masing-masing customer. Dari pie chart tersebut dapat dilihat bahwa response terbesar dimiliki oleh Customer yang Single dengan pendidikan Graduation atau sarjana. Jadi kemungkinan response tertinggi yang akan accept campaign selanjutnya adalah Single dan Sarjana.</a:t>
            </a:r>
            <a:endParaRPr sz="1500"/>
          </a:p>
          <a:p>
            <a:pPr indent="-323850" lvl="0" marL="457200" rtl="0" algn="l">
              <a:lnSpc>
                <a:spcPct val="100000"/>
              </a:lnSpc>
              <a:spcBef>
                <a:spcPts val="0"/>
              </a:spcBef>
              <a:spcAft>
                <a:spcPts val="0"/>
              </a:spcAft>
              <a:buSzPts val="1500"/>
              <a:buChar char="●"/>
            </a:pPr>
            <a:r>
              <a:rPr lang="en-US" sz="1500"/>
              <a:t>Bar chart menunjukkan bahwa response rate tertinggi terjadi pada customer dengan total campaign 4 dengan pendidikan minimal graduate.</a:t>
            </a:r>
            <a:endParaRPr sz="1500"/>
          </a:p>
        </p:txBody>
      </p:sp>
      <p:pic>
        <p:nvPicPr>
          <p:cNvPr id="258" name="Google Shape;258;g24b714c9754_0_102"/>
          <p:cNvPicPr preferRelativeResize="0"/>
          <p:nvPr/>
        </p:nvPicPr>
        <p:blipFill rotWithShape="1">
          <a:blip r:embed="rId4">
            <a:alphaModFix/>
          </a:blip>
          <a:srcRect b="0" l="0" r="0" t="0"/>
          <a:stretch/>
        </p:blipFill>
        <p:spPr>
          <a:xfrm>
            <a:off x="5815600" y="910025"/>
            <a:ext cx="6208726" cy="1938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4b714c9754_0_92"/>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
        <p:nvSpPr>
          <p:cNvPr id="264" name="Google Shape;264;g24b714c9754_0_92"/>
          <p:cNvSpPr txBox="1"/>
          <p:nvPr/>
        </p:nvSpPr>
        <p:spPr>
          <a:xfrm>
            <a:off x="8302200" y="1125025"/>
            <a:ext cx="3744300" cy="517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Montserrat"/>
              <a:buChar char="●"/>
            </a:pPr>
            <a:r>
              <a:rPr b="0" i="0" lang="en-US" sz="1800" u="none" cap="none" strike="noStrike">
                <a:solidFill>
                  <a:srgbClr val="000000"/>
                </a:solidFill>
                <a:latin typeface="Montserrat"/>
                <a:ea typeface="Montserrat"/>
                <a:cs typeface="Montserrat"/>
                <a:sym typeface="Montserrat"/>
              </a:rPr>
              <a:t>Pada tingkat pendidikan Graduation memiliki nilai yang paling tinggi pada produk wines, begitu juga dengan tingkat pendidikan lainnya produk wines paling banyak di beli pada kurun waktu 2 tahun terakhir ini.</a:t>
            </a:r>
            <a:endParaRPr b="0" i="0" sz="18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US" sz="1800" u="none" cap="none" strike="noStrike">
                <a:solidFill>
                  <a:srgbClr val="000000"/>
                </a:solidFill>
                <a:latin typeface="Montserrat"/>
                <a:ea typeface="Montserrat"/>
                <a:cs typeface="Montserrat"/>
                <a:sym typeface="Montserrat"/>
              </a:rPr>
              <a:t>Terlihat bahwa pola pengeluaran customer pada tiap status marital memiliki tampilan yang mirip. Hal ini menunjukkan bahwa marital status kurang berpengaruh terhadap jenis pembelian produk</a:t>
            </a:r>
            <a:endParaRPr b="0" i="0" sz="1800" u="none" cap="none" strike="noStrike">
              <a:solidFill>
                <a:srgbClr val="000000"/>
              </a:solidFill>
              <a:latin typeface="Montserrat"/>
              <a:ea typeface="Montserrat"/>
              <a:cs typeface="Montserrat"/>
              <a:sym typeface="Montserrat"/>
            </a:endParaRPr>
          </a:p>
        </p:txBody>
      </p:sp>
      <p:pic>
        <p:nvPicPr>
          <p:cNvPr id="265" name="Google Shape;265;g24b714c9754_0_92"/>
          <p:cNvPicPr preferRelativeResize="0"/>
          <p:nvPr/>
        </p:nvPicPr>
        <p:blipFill rotWithShape="1">
          <a:blip r:embed="rId3">
            <a:alphaModFix/>
          </a:blip>
          <a:srcRect b="0" l="0" r="0" t="0"/>
          <a:stretch/>
        </p:blipFill>
        <p:spPr>
          <a:xfrm>
            <a:off x="585799" y="910025"/>
            <a:ext cx="7716401" cy="2835825"/>
          </a:xfrm>
          <a:prstGeom prst="rect">
            <a:avLst/>
          </a:prstGeom>
          <a:noFill/>
          <a:ln>
            <a:noFill/>
          </a:ln>
        </p:spPr>
      </p:pic>
      <p:pic>
        <p:nvPicPr>
          <p:cNvPr id="266" name="Google Shape;266;g24b714c9754_0_92"/>
          <p:cNvPicPr preferRelativeResize="0"/>
          <p:nvPr/>
        </p:nvPicPr>
        <p:blipFill rotWithShape="1">
          <a:blip r:embed="rId4">
            <a:alphaModFix/>
          </a:blip>
          <a:srcRect b="0" l="0" r="0" t="0"/>
          <a:stretch/>
        </p:blipFill>
        <p:spPr>
          <a:xfrm>
            <a:off x="585800" y="3908000"/>
            <a:ext cx="7716401" cy="27238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4b714c9754_0_15"/>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grpSp>
        <p:nvGrpSpPr>
          <p:cNvPr id="272" name="Google Shape;272;g24b714c9754_0_15"/>
          <p:cNvGrpSpPr/>
          <p:nvPr/>
        </p:nvGrpSpPr>
        <p:grpSpPr>
          <a:xfrm>
            <a:off x="2012525" y="1049425"/>
            <a:ext cx="8337449" cy="3761600"/>
            <a:chOff x="702625" y="2737200"/>
            <a:chExt cx="8337449" cy="3761600"/>
          </a:xfrm>
        </p:grpSpPr>
        <p:pic>
          <p:nvPicPr>
            <p:cNvPr id="273" name="Google Shape;273;g24b714c9754_0_15"/>
            <p:cNvPicPr preferRelativeResize="0"/>
            <p:nvPr/>
          </p:nvPicPr>
          <p:blipFill rotWithShape="1">
            <a:blip r:embed="rId3">
              <a:alphaModFix/>
            </a:blip>
            <a:srcRect b="0" l="0" r="0" t="0"/>
            <a:stretch/>
          </p:blipFill>
          <p:spPr>
            <a:xfrm>
              <a:off x="702625" y="2737200"/>
              <a:ext cx="8337449" cy="1880800"/>
            </a:xfrm>
            <a:prstGeom prst="rect">
              <a:avLst/>
            </a:prstGeom>
            <a:noFill/>
            <a:ln>
              <a:noFill/>
            </a:ln>
          </p:spPr>
        </p:pic>
        <p:pic>
          <p:nvPicPr>
            <p:cNvPr id="274" name="Google Shape;274;g24b714c9754_0_15"/>
            <p:cNvPicPr preferRelativeResize="0"/>
            <p:nvPr/>
          </p:nvPicPr>
          <p:blipFill rotWithShape="1">
            <a:blip r:embed="rId4">
              <a:alphaModFix/>
            </a:blip>
            <a:srcRect b="0" l="0" r="0" t="0"/>
            <a:stretch/>
          </p:blipFill>
          <p:spPr>
            <a:xfrm>
              <a:off x="702650" y="4618000"/>
              <a:ext cx="8337388" cy="1880800"/>
            </a:xfrm>
            <a:prstGeom prst="rect">
              <a:avLst/>
            </a:prstGeom>
            <a:noFill/>
            <a:ln>
              <a:noFill/>
            </a:ln>
          </p:spPr>
        </p:pic>
      </p:grpSp>
      <p:sp>
        <p:nvSpPr>
          <p:cNvPr id="275" name="Google Shape;275;g24b714c9754_0_15"/>
          <p:cNvSpPr txBox="1"/>
          <p:nvPr>
            <p:ph idx="1" type="body"/>
          </p:nvPr>
        </p:nvSpPr>
        <p:spPr>
          <a:xfrm>
            <a:off x="864975" y="4950425"/>
            <a:ext cx="11327100" cy="1854600"/>
          </a:xfrm>
          <a:prstGeom prst="rect">
            <a:avLst/>
          </a:prstGeom>
          <a:noFill/>
          <a:ln>
            <a:noFill/>
          </a:ln>
        </p:spPr>
        <p:txBody>
          <a:bodyPr anchorCtr="0" anchor="t" bIns="121900" lIns="121900" spcFirstLastPara="1" rIns="121900" wrap="square" tIns="121900">
            <a:noAutofit/>
          </a:bodyPr>
          <a:lstStyle/>
          <a:p>
            <a:pPr indent="-171450" lvl="0" marL="171450" rtl="0" algn="l">
              <a:lnSpc>
                <a:spcPct val="100000"/>
              </a:lnSpc>
              <a:spcBef>
                <a:spcPts val="0"/>
              </a:spcBef>
              <a:spcAft>
                <a:spcPts val="0"/>
              </a:spcAft>
              <a:buSzPts val="1800"/>
              <a:buFont typeface="Calibri"/>
              <a:buChar char="●"/>
            </a:pPr>
            <a:r>
              <a:rPr lang="en-US" sz="1800">
                <a:latin typeface="Calibri"/>
                <a:ea typeface="Calibri"/>
                <a:cs typeface="Calibri"/>
                <a:sym typeface="Calibri"/>
              </a:rPr>
              <a:t>Sebaran income customer berdasarkan education-kidhome- teenhome-response menunjukkan bahwa customer dengan response positif yang tidak memiliki kidhome cenderung memiliki income yang lebih tinggi.</a:t>
            </a:r>
            <a:endParaRPr sz="1800">
              <a:latin typeface="Calibri"/>
              <a:ea typeface="Calibri"/>
              <a:cs typeface="Calibri"/>
              <a:sym typeface="Calibri"/>
            </a:endParaRPr>
          </a:p>
          <a:p>
            <a:pPr indent="-171450" lvl="0" marL="171450" rtl="0" algn="l">
              <a:lnSpc>
                <a:spcPct val="100000"/>
              </a:lnSpc>
              <a:spcBef>
                <a:spcPts val="0"/>
              </a:spcBef>
              <a:spcAft>
                <a:spcPts val="0"/>
              </a:spcAft>
              <a:buSzPts val="1800"/>
              <a:buFont typeface="Calibri"/>
              <a:buChar char="●"/>
            </a:pPr>
            <a:r>
              <a:rPr lang="en-US" sz="1800">
                <a:latin typeface="Calibri"/>
                <a:ea typeface="Calibri"/>
                <a:cs typeface="Calibri"/>
                <a:sym typeface="Calibri"/>
              </a:rPr>
              <a:t>Tidak ditemukan pola income yang berbeda pada customer dengan teenhome atau tidak, namun pada customer yang tidak memiliki teenhome memiliki sebaran data yang lebih menyebar dibandingkan customer yang memiliki teenhome baik yang merespon atau tidak</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4b83bc7c44_2_0"/>
          <p:cNvPicPr preferRelativeResize="0"/>
          <p:nvPr/>
        </p:nvPicPr>
        <p:blipFill rotWithShape="1">
          <a:blip r:embed="rId3">
            <a:alphaModFix/>
          </a:blip>
          <a:srcRect b="0" l="0" r="0" t="0"/>
          <a:stretch/>
        </p:blipFill>
        <p:spPr>
          <a:xfrm>
            <a:off x="6056225" y="1181600"/>
            <a:ext cx="5473790" cy="3665150"/>
          </a:xfrm>
          <a:prstGeom prst="rect">
            <a:avLst/>
          </a:prstGeom>
          <a:noFill/>
          <a:ln>
            <a:noFill/>
          </a:ln>
        </p:spPr>
      </p:pic>
      <p:pic>
        <p:nvPicPr>
          <p:cNvPr id="282" name="Google Shape;282;g24b83bc7c44_2_0"/>
          <p:cNvPicPr preferRelativeResize="0"/>
          <p:nvPr/>
        </p:nvPicPr>
        <p:blipFill rotWithShape="1">
          <a:blip r:embed="rId4">
            <a:alphaModFix/>
          </a:blip>
          <a:srcRect b="0" l="0" r="0" t="0"/>
          <a:stretch/>
        </p:blipFill>
        <p:spPr>
          <a:xfrm>
            <a:off x="1028575" y="1181600"/>
            <a:ext cx="4768426" cy="3665149"/>
          </a:xfrm>
          <a:prstGeom prst="rect">
            <a:avLst/>
          </a:prstGeom>
          <a:noFill/>
          <a:ln>
            <a:noFill/>
          </a:ln>
        </p:spPr>
      </p:pic>
      <p:sp>
        <p:nvSpPr>
          <p:cNvPr id="283" name="Google Shape;283;g24b83bc7c44_2_0"/>
          <p:cNvSpPr txBox="1"/>
          <p:nvPr/>
        </p:nvSpPr>
        <p:spPr>
          <a:xfrm>
            <a:off x="1028575" y="5243825"/>
            <a:ext cx="105015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Montserrat"/>
                <a:ea typeface="Montserrat"/>
                <a:cs typeface="Montserrat"/>
                <a:sym typeface="Montserrat"/>
              </a:rPr>
              <a:t>Dari 2 grafik di atas, dapat disimpulkan bahwa jumlah anak berpengaruh kepada jenis dan juga jumlah dari produk yang dibeli oleh customer. Akan tetapi dapat dilihat bahwa ketika memiliki anak kecil, maka pembelian wine akan menurun drastis dibandingkan dengan yang tidak memiliki anak kecil dan memiliki anak remaja</a:t>
            </a:r>
            <a:endParaRPr b="0" i="0" sz="1700" u="none" cap="none" strike="noStrike">
              <a:solidFill>
                <a:srgbClr val="000000"/>
              </a:solidFill>
              <a:latin typeface="Montserrat"/>
              <a:ea typeface="Montserrat"/>
              <a:cs typeface="Montserrat"/>
              <a:sym typeface="Montserrat"/>
            </a:endParaRPr>
          </a:p>
        </p:txBody>
      </p:sp>
      <p:sp>
        <p:nvSpPr>
          <p:cNvPr id="284" name="Google Shape;284;g24b83bc7c44_2_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24b83bc7c44_2_11"/>
          <p:cNvPicPr preferRelativeResize="0"/>
          <p:nvPr/>
        </p:nvPicPr>
        <p:blipFill rotWithShape="1">
          <a:blip r:embed="rId3">
            <a:alphaModFix/>
          </a:blip>
          <a:srcRect b="0" l="0" r="0" t="0"/>
          <a:stretch/>
        </p:blipFill>
        <p:spPr>
          <a:xfrm>
            <a:off x="1419300" y="1078225"/>
            <a:ext cx="4549071" cy="3578476"/>
          </a:xfrm>
          <a:prstGeom prst="rect">
            <a:avLst/>
          </a:prstGeom>
          <a:noFill/>
          <a:ln>
            <a:noFill/>
          </a:ln>
        </p:spPr>
      </p:pic>
      <p:pic>
        <p:nvPicPr>
          <p:cNvPr id="291" name="Google Shape;291;g24b83bc7c44_2_11"/>
          <p:cNvPicPr preferRelativeResize="0"/>
          <p:nvPr/>
        </p:nvPicPr>
        <p:blipFill rotWithShape="1">
          <a:blip r:embed="rId4">
            <a:alphaModFix/>
          </a:blip>
          <a:srcRect b="0" l="0" r="0" t="0"/>
          <a:stretch/>
        </p:blipFill>
        <p:spPr>
          <a:xfrm>
            <a:off x="6186550" y="1178350"/>
            <a:ext cx="4756654" cy="3478350"/>
          </a:xfrm>
          <a:prstGeom prst="rect">
            <a:avLst/>
          </a:prstGeom>
          <a:noFill/>
          <a:ln>
            <a:noFill/>
          </a:ln>
        </p:spPr>
      </p:pic>
      <p:sp>
        <p:nvSpPr>
          <p:cNvPr id="292" name="Google Shape;292;g24b83bc7c44_2_11"/>
          <p:cNvSpPr txBox="1"/>
          <p:nvPr/>
        </p:nvSpPr>
        <p:spPr>
          <a:xfrm>
            <a:off x="1419300" y="5027425"/>
            <a:ext cx="95238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Montserrat"/>
                <a:ea typeface="Montserrat"/>
                <a:cs typeface="Montserrat"/>
                <a:sym typeface="Montserrat"/>
              </a:rPr>
              <a:t>Dari grafik disamping dapat disimpulkan bahwa :</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n-US" sz="1700" u="none" cap="none" strike="noStrike">
                <a:solidFill>
                  <a:srgbClr val="000000"/>
                </a:solidFill>
                <a:latin typeface="Montserrat"/>
                <a:ea typeface="Montserrat"/>
                <a:cs typeface="Montserrat"/>
                <a:sym typeface="Montserrat"/>
              </a:rPr>
              <a:t>Ketika memiliki anak kecil maka customer lebih jarang untuk pergi ke toko fisik</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n-US" sz="1700" u="none" cap="none" strike="noStrike">
                <a:solidFill>
                  <a:srgbClr val="000000"/>
                </a:solidFill>
                <a:latin typeface="Montserrat"/>
                <a:ea typeface="Montserrat"/>
                <a:cs typeface="Montserrat"/>
                <a:sym typeface="Montserrat"/>
              </a:rPr>
              <a:t>Ketika memiliki anak remaja, angka pembelian di toko secara fisik hanya menurun sedikit dan pembelian melalui web justru bertambah</a:t>
            </a:r>
            <a:endParaRPr b="0" i="0" sz="1700" u="none" cap="none" strike="noStrike">
              <a:solidFill>
                <a:srgbClr val="000000"/>
              </a:solidFill>
              <a:latin typeface="Montserrat"/>
              <a:ea typeface="Montserrat"/>
              <a:cs typeface="Montserrat"/>
              <a:sym typeface="Montserrat"/>
            </a:endParaRPr>
          </a:p>
        </p:txBody>
      </p:sp>
      <p:sp>
        <p:nvSpPr>
          <p:cNvPr id="293" name="Google Shape;293;g24b83bc7c44_2_11"/>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solidFill>
                <a:srgbClr val="449DA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Business Insight</a:t>
            </a:r>
            <a:endParaRPr/>
          </a:p>
        </p:txBody>
      </p:sp>
      <p:sp>
        <p:nvSpPr>
          <p:cNvPr id="299" name="Google Shape;299;p9"/>
          <p:cNvSpPr txBox="1"/>
          <p:nvPr>
            <p:ph idx="1" type="body"/>
          </p:nvPr>
        </p:nvSpPr>
        <p:spPr>
          <a:xfrm>
            <a:off x="585800" y="1356875"/>
            <a:ext cx="11387700" cy="5396100"/>
          </a:xfrm>
          <a:prstGeom prst="rect">
            <a:avLst/>
          </a:prstGeom>
          <a:noFill/>
          <a:ln>
            <a:noFill/>
          </a:ln>
        </p:spPr>
        <p:txBody>
          <a:bodyPr anchorCtr="0" anchor="t" bIns="121900" lIns="121900" spcFirstLastPara="1" rIns="121900" wrap="square" tIns="121900">
            <a:noAutofit/>
          </a:bodyPr>
          <a:lstStyle/>
          <a:p>
            <a:pPr indent="-336550" lvl="0" marL="457200" rtl="0" algn="l">
              <a:lnSpc>
                <a:spcPct val="100000"/>
              </a:lnSpc>
              <a:spcBef>
                <a:spcPts val="0"/>
              </a:spcBef>
              <a:spcAft>
                <a:spcPts val="0"/>
              </a:spcAft>
              <a:buSzPts val="1700"/>
              <a:buAutoNum type="arabicPeriod"/>
            </a:pPr>
            <a:r>
              <a:rPr b="1" lang="en-US" sz="1700"/>
              <a:t>Respons terbesar diberikan oleh customer dengan status single dan pendidikan minimal lulusan sarjana (graduation)</a:t>
            </a:r>
            <a:r>
              <a:rPr lang="en-US" sz="1700"/>
              <a:t>. Hal ini menunjukkan bahwa kelompok ini mungkin lebih aktif dan responsif terhadap interaksi bisnis.</a:t>
            </a:r>
            <a:endParaRPr sz="1700"/>
          </a:p>
          <a:p>
            <a:pPr indent="-336550" lvl="0" marL="457200" rtl="0" algn="l">
              <a:lnSpc>
                <a:spcPct val="100000"/>
              </a:lnSpc>
              <a:spcBef>
                <a:spcPts val="0"/>
              </a:spcBef>
              <a:spcAft>
                <a:spcPts val="0"/>
              </a:spcAft>
              <a:buSzPts val="1700"/>
              <a:buAutoNum type="arabicPeriod"/>
            </a:pPr>
            <a:r>
              <a:rPr b="1" lang="en-US" sz="1700"/>
              <a:t>Customer dengan pendidikan minimal lulusan sarjana </a:t>
            </a:r>
            <a:r>
              <a:rPr lang="en-US" sz="1700"/>
              <a:t>memiliki pengeluaran terbesar pada produk wine. Hal ini menunjukkan bahwa </a:t>
            </a:r>
            <a:r>
              <a:rPr b="1" lang="en-US" sz="1700"/>
              <a:t>produk wine mungkin menjadi preferensi</a:t>
            </a:r>
            <a:r>
              <a:rPr lang="en-US" sz="1700"/>
              <a:t> atau prioritas bagi kelompok pelanggan ini.</a:t>
            </a:r>
            <a:endParaRPr sz="1700"/>
          </a:p>
          <a:p>
            <a:pPr indent="-336550" lvl="0" marL="457200" rtl="0" algn="l">
              <a:lnSpc>
                <a:spcPct val="100000"/>
              </a:lnSpc>
              <a:spcBef>
                <a:spcPts val="0"/>
              </a:spcBef>
              <a:spcAft>
                <a:spcPts val="0"/>
              </a:spcAft>
              <a:buSzPts val="1700"/>
              <a:buAutoNum type="arabicPeriod"/>
            </a:pPr>
            <a:r>
              <a:rPr lang="en-US" sz="1700"/>
              <a:t>Perbedaan mencolok terlihat pada customer yang tidak memiliki anak dalam memberikan respons. Customer yang memberikan respons memiliki rata-rata pendapatan yang lebih tinggi dibandingkan dengan customer yang tidak memberikan respons, terlepas dari tingkat pendidikan mereka. Hal ini menunjukkan bahwa </a:t>
            </a:r>
            <a:r>
              <a:rPr b="1" lang="en-US" sz="1700"/>
              <a:t>customer dengan pendapatan tinggi cenderung lebih aktif dalam memberikan tanggapan</a:t>
            </a:r>
            <a:r>
              <a:rPr lang="en-US" sz="1700"/>
              <a:t> terhadap interaksi bisnis.</a:t>
            </a:r>
            <a:endParaRPr sz="1700"/>
          </a:p>
          <a:p>
            <a:pPr indent="-336550" lvl="0" marL="457200" rtl="0" algn="l">
              <a:lnSpc>
                <a:spcPct val="100000"/>
              </a:lnSpc>
              <a:spcBef>
                <a:spcPts val="0"/>
              </a:spcBef>
              <a:spcAft>
                <a:spcPts val="0"/>
              </a:spcAft>
              <a:buSzPts val="1700"/>
              <a:buAutoNum type="arabicPeriod"/>
            </a:pPr>
            <a:r>
              <a:rPr lang="en-US" sz="1700"/>
              <a:t>Total pengeluaran customer berdasarkan jenis produk menunjukkan pola yang sama, baik pada customer yang memiliki anak atau anak remaja, maupun pada customer yang tidak memiliki anak atau anak remaja. </a:t>
            </a:r>
            <a:r>
              <a:rPr b="1" lang="en-US" sz="1700"/>
              <a:t>Produk wine dan daging memiliki total pengeluaran tertinggi, terutama pada customer yang tidak memiliki anak.</a:t>
            </a:r>
            <a:r>
              <a:rPr lang="en-US" sz="1700"/>
              <a:t> Hal ini dapat memberikan wawasan penting untuk fokus pemasaran dan penjualan pada produk-produk ini.</a:t>
            </a:r>
            <a:endParaRPr sz="1700"/>
          </a:p>
          <a:p>
            <a:pPr indent="-336550" lvl="0" marL="457200" rtl="0" algn="l">
              <a:lnSpc>
                <a:spcPct val="100000"/>
              </a:lnSpc>
              <a:spcBef>
                <a:spcPts val="0"/>
              </a:spcBef>
              <a:spcAft>
                <a:spcPts val="0"/>
              </a:spcAft>
              <a:buSzPts val="1700"/>
              <a:buAutoNum type="arabicPeriod"/>
            </a:pPr>
            <a:r>
              <a:rPr lang="en-US" sz="1700"/>
              <a:t>Total transaksi customer juga menunjukkan pola yang sama berdasarkan jenis transaksi dan jumlah anak. </a:t>
            </a:r>
            <a:r>
              <a:rPr b="1" lang="en-US" sz="1700"/>
              <a:t>Customer yang tidak memiliki anak menghasilkan total transaksi terbesar, terutama dalam pembelian toko secara langsung.</a:t>
            </a:r>
            <a:r>
              <a:rPr lang="en-US" sz="1700"/>
              <a:t> Hal ini menunjukkan bahwa kelompok pelanggan ini mungkin merupakan segmen yang penting dalam strategi penjualan langsung.</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4b83bc7c44_3_4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449DA9"/>
                </a:solidFill>
              </a:rPr>
              <a:t>Suggestions</a:t>
            </a:r>
            <a:endParaRPr/>
          </a:p>
        </p:txBody>
      </p:sp>
      <p:sp>
        <p:nvSpPr>
          <p:cNvPr id="306" name="Google Shape;306;g24b83bc7c44_3_4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342900" lvl="0" marL="457200" rtl="0" algn="l">
              <a:lnSpc>
                <a:spcPct val="100000"/>
              </a:lnSpc>
              <a:spcBef>
                <a:spcPts val="0"/>
              </a:spcBef>
              <a:spcAft>
                <a:spcPts val="0"/>
              </a:spcAft>
              <a:buSzPts val="1800"/>
              <a:buChar char="●"/>
            </a:pPr>
            <a:r>
              <a:rPr lang="en-US" sz="1800"/>
              <a:t>Melakukan target marketing pada customer dengan pendidikan graduation, master, dan PhD khususnya pada produk wine</a:t>
            </a:r>
            <a:endParaRPr sz="1800"/>
          </a:p>
          <a:p>
            <a:pPr indent="-342900" lvl="0" marL="457200" rtl="0" algn="l">
              <a:lnSpc>
                <a:spcPct val="115000"/>
              </a:lnSpc>
              <a:spcBef>
                <a:spcPts val="0"/>
              </a:spcBef>
              <a:spcAft>
                <a:spcPts val="0"/>
              </a:spcAft>
              <a:buSzPts val="1800"/>
              <a:buChar char="●"/>
            </a:pPr>
            <a:r>
              <a:rPr lang="en-US" sz="1800"/>
              <a:t>Memberikan campaign produk wine dan daging kepada customer yang tidak memiliki anak (kid/teen) dan customer yang memiliki 1 anak remaja. Dalam kata lain, melakukan target marketing yang berbeda pada customer yang tidak memiliki dependensi (kid/teen) dan customer yang memiliki dependensi</a:t>
            </a:r>
            <a:endParaRPr sz="1800"/>
          </a:p>
          <a:p>
            <a:pPr indent="-342900" lvl="0" marL="457200" rtl="0" algn="l">
              <a:lnSpc>
                <a:spcPct val="100000"/>
              </a:lnSpc>
              <a:spcBef>
                <a:spcPts val="0"/>
              </a:spcBef>
              <a:spcAft>
                <a:spcPts val="0"/>
              </a:spcAft>
              <a:buSzPts val="1800"/>
              <a:buChar char="●"/>
            </a:pPr>
            <a:r>
              <a:rPr lang="en-US" sz="1800"/>
              <a:t>Semakin banyak customer dikenai campaign maka peluang customer response yang diharapkan juga semakin besar</a:t>
            </a:r>
            <a:endParaRPr sz="1800"/>
          </a:p>
          <a:p>
            <a:pPr indent="-342900" lvl="0" marL="457200" rtl="0" algn="l">
              <a:lnSpc>
                <a:spcPct val="115000"/>
              </a:lnSpc>
              <a:spcBef>
                <a:spcPts val="0"/>
              </a:spcBef>
              <a:spcAft>
                <a:spcPts val="0"/>
              </a:spcAft>
              <a:buSzPts val="1800"/>
              <a:buChar char="●"/>
            </a:pPr>
            <a:r>
              <a:rPr lang="en-US" sz="1800"/>
              <a:t>Melakukan personalisasi campaign: Mengetahui tingkat pendidikan pelanggan dapat memungkinkan personalisasi kampanye pemasaran. Misalnya, jika seorang pelanggan memiliki tingkat pendidikan tinggi, dapat disesuaikan konten kampanye yang lebih informatif atau fokus pada nilai-nilai intelektual. Sementara itu, bagi pelanggan dengan tingkat pendidikan yang lebih rendah, pendekatan yang lebih sederhana dan praktis mungkin lebih efektif.</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4b83bc7c44_19_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UPLOAD GITHUB </a:t>
            </a:r>
            <a:endParaRPr/>
          </a:p>
        </p:txBody>
      </p:sp>
      <p:sp>
        <p:nvSpPr>
          <p:cNvPr id="313" name="Google Shape;313;g24b83bc7c44_19_0"/>
          <p:cNvSpPr txBox="1"/>
          <p:nvPr>
            <p:ph idx="1" type="body"/>
          </p:nvPr>
        </p:nvSpPr>
        <p:spPr>
          <a:xfrm>
            <a:off x="676875" y="1422332"/>
            <a:ext cx="11360700" cy="511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SzPts val="1100"/>
              <a:buFont typeface="Arial"/>
              <a:buNone/>
            </a:pPr>
            <a:r>
              <a:rPr b="1" lang="en-US" sz="1400"/>
              <a:t>https://github.com/Dindagaluhg/DS-32-FINALPROJECT-KEL5</a:t>
            </a:r>
            <a:endParaRPr sz="1400"/>
          </a:p>
        </p:txBody>
      </p:sp>
      <p:pic>
        <p:nvPicPr>
          <p:cNvPr id="314" name="Google Shape;314;g24b83bc7c44_19_0"/>
          <p:cNvPicPr preferRelativeResize="0"/>
          <p:nvPr/>
        </p:nvPicPr>
        <p:blipFill rotWithShape="1">
          <a:blip r:embed="rId3">
            <a:alphaModFix/>
          </a:blip>
          <a:srcRect b="7884" l="0" r="-1553" t="19783"/>
          <a:stretch/>
        </p:blipFill>
        <p:spPr>
          <a:xfrm>
            <a:off x="1007250" y="2226475"/>
            <a:ext cx="10014101" cy="4012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Forecasting Consumer Demand….The Retailer's Dilemma …. – The Party Blog" id="80" name="Google Shape;80;p2"/>
          <p:cNvPicPr preferRelativeResize="0"/>
          <p:nvPr/>
        </p:nvPicPr>
        <p:blipFill rotWithShape="1">
          <a:blip r:embed="rId3">
            <a:alphaModFix/>
          </a:blip>
          <a:srcRect b="0" l="2455" r="1896" t="17675"/>
          <a:stretch/>
        </p:blipFill>
        <p:spPr>
          <a:xfrm>
            <a:off x="8924643" y="2569733"/>
            <a:ext cx="2373086" cy="1342417"/>
          </a:xfrm>
          <a:prstGeom prst="rect">
            <a:avLst/>
          </a:prstGeom>
          <a:noFill/>
          <a:ln>
            <a:noFill/>
          </a:ln>
        </p:spPr>
      </p:pic>
      <p:sp>
        <p:nvSpPr>
          <p:cNvPr id="81" name="Google Shape;81;p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Latar Belakang Masalah</a:t>
            </a:r>
            <a:endParaRPr>
              <a:solidFill>
                <a:srgbClr val="449DA9"/>
              </a:solidFill>
            </a:endParaRPr>
          </a:p>
        </p:txBody>
      </p:sp>
      <p:sp>
        <p:nvSpPr>
          <p:cNvPr id="82" name="Google Shape;82;p2"/>
          <p:cNvSpPr txBox="1"/>
          <p:nvPr>
            <p:ph idx="1" type="body"/>
          </p:nvPr>
        </p:nvSpPr>
        <p:spPr>
          <a:xfrm>
            <a:off x="463658" y="1155632"/>
            <a:ext cx="7940113" cy="2926511"/>
          </a:xfrm>
          <a:prstGeom prst="rect">
            <a:avLst/>
          </a:prstGeom>
          <a:noFill/>
          <a:ln>
            <a:noFill/>
          </a:ln>
        </p:spPr>
        <p:txBody>
          <a:bodyPr anchorCtr="0" anchor="t" bIns="121900" lIns="121900" spcFirstLastPara="1" rIns="121900" wrap="square" tIns="121900">
            <a:noAutofit/>
          </a:bodyPr>
          <a:lstStyle/>
          <a:p>
            <a:pPr indent="0" lvl="0" marL="114300" marR="0" rtl="0" algn="l">
              <a:lnSpc>
                <a:spcPct val="150000"/>
              </a:lnSpc>
              <a:spcBef>
                <a:spcPts val="0"/>
              </a:spcBef>
              <a:spcAft>
                <a:spcPts val="0"/>
              </a:spcAft>
              <a:buClr>
                <a:schemeClr val="dk1"/>
              </a:buClr>
              <a:buSzPts val="2000"/>
              <a:buNone/>
            </a:pPr>
            <a:r>
              <a:rPr b="1" lang="en-US">
                <a:solidFill>
                  <a:schemeClr val="dk1"/>
                </a:solidFill>
                <a:latin typeface="Dosis"/>
                <a:ea typeface="Dosis"/>
                <a:cs typeface="Dosis"/>
                <a:sym typeface="Dosis"/>
              </a:rPr>
              <a:t>Problem statement:</a:t>
            </a:r>
            <a:endParaRPr/>
          </a:p>
          <a:p>
            <a:pPr indent="0" lvl="0" marL="114300" rtl="0" algn="l">
              <a:lnSpc>
                <a:spcPct val="130000"/>
              </a:lnSpc>
              <a:spcBef>
                <a:spcPts val="0"/>
              </a:spcBef>
              <a:spcAft>
                <a:spcPts val="0"/>
              </a:spcAft>
              <a:buSzPts val="1100"/>
              <a:buNone/>
            </a:pPr>
            <a:r>
              <a:rPr lang="en-US" sz="1800">
                <a:solidFill>
                  <a:srgbClr val="292929"/>
                </a:solidFill>
                <a:latin typeface="Dosis"/>
                <a:ea typeface="Dosis"/>
                <a:cs typeface="Dosis"/>
                <a:sym typeface="Dosis"/>
              </a:rPr>
              <a:t>Seiring meningkatnya minat masyarakat di negara A untuk melakukan bisnis, membuat persaingan pasar menjadi ketat pula. Perubahan pola customer yang tidak menentu menyebabkan banyak pelaku bisnis aktif terlibat dalam upaya pemasaran mereka untuk mempertahankan pelanggan atau mendapatkan pelanggan baru. Oleh karena itu </a:t>
            </a:r>
            <a:r>
              <a:rPr lang="en-US" sz="1800">
                <a:highlight>
                  <a:srgbClr val="00FFFF"/>
                </a:highlight>
                <a:latin typeface="Dosis"/>
                <a:ea typeface="Dosis"/>
                <a:cs typeface="Dosis"/>
                <a:sym typeface="Dosis"/>
              </a:rPr>
              <a:t>diperlukan cara untuk membantu team marketing dalam meningkatkan efisiensi marketing campaign melalui peningkatan response atau pengurangan biaya campaign.</a:t>
            </a:r>
            <a:endParaRPr sz="1800">
              <a:highlight>
                <a:srgbClr val="00FFFF"/>
              </a:highlight>
              <a:latin typeface="Dosis"/>
              <a:ea typeface="Dosis"/>
              <a:cs typeface="Dosis"/>
              <a:sym typeface="Dosis"/>
            </a:endParaRPr>
          </a:p>
        </p:txBody>
      </p:sp>
      <p:pic>
        <p:nvPicPr>
          <p:cNvPr descr="Supermarket - Wikipedia bahasa Indonesia, ensiklopedia bebas" id="83" name="Google Shape;83;p2"/>
          <p:cNvPicPr preferRelativeResize="0"/>
          <p:nvPr/>
        </p:nvPicPr>
        <p:blipFill rotWithShape="1">
          <a:blip r:embed="rId4">
            <a:alphaModFix/>
          </a:blip>
          <a:srcRect b="15557" l="0" r="0" t="0"/>
          <a:stretch/>
        </p:blipFill>
        <p:spPr>
          <a:xfrm>
            <a:off x="9233114" y="975117"/>
            <a:ext cx="2373086" cy="1544758"/>
          </a:xfrm>
          <a:prstGeom prst="rect">
            <a:avLst/>
          </a:prstGeom>
          <a:noFill/>
          <a:ln>
            <a:noFill/>
          </a:ln>
        </p:spPr>
      </p:pic>
      <p:sp>
        <p:nvSpPr>
          <p:cNvPr id="84" name="Google Shape;84;p2"/>
          <p:cNvSpPr txBox="1"/>
          <p:nvPr/>
        </p:nvSpPr>
        <p:spPr>
          <a:xfrm>
            <a:off x="681328" y="5487635"/>
            <a:ext cx="1953000" cy="1046700"/>
          </a:xfrm>
          <a:prstGeom prst="rect">
            <a:avLst/>
          </a:prstGeom>
          <a:solidFill>
            <a:srgbClr val="D8D8D8">
              <a:alpha val="49411"/>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Revenue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$ 3674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Arial"/>
                <a:ea typeface="Arial"/>
                <a:cs typeface="Arial"/>
                <a:sym typeface="Arial"/>
              </a:rPr>
              <a:t>↑ 51,2 %</a:t>
            </a:r>
            <a:endParaRPr b="0" i="0" sz="1400" u="none" cap="none" strike="noStrike">
              <a:solidFill>
                <a:srgbClr val="000000"/>
              </a:solidFill>
              <a:latin typeface="Arial"/>
              <a:ea typeface="Arial"/>
              <a:cs typeface="Arial"/>
              <a:sym typeface="Arial"/>
            </a:endParaRPr>
          </a:p>
        </p:txBody>
      </p:sp>
      <p:sp>
        <p:nvSpPr>
          <p:cNvPr id="85" name="Google Shape;85;p2"/>
          <p:cNvSpPr txBox="1"/>
          <p:nvPr/>
        </p:nvSpPr>
        <p:spPr>
          <a:xfrm>
            <a:off x="681328" y="4528660"/>
            <a:ext cx="1953000" cy="800400"/>
          </a:xfrm>
          <a:prstGeom prst="rect">
            <a:avLst/>
          </a:prstGeom>
          <a:solidFill>
            <a:srgbClr val="0097A7">
              <a:alpha val="46666"/>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$ 6720 </a:t>
            </a:r>
            <a:endParaRPr b="0" i="0" sz="1400" u="none" cap="none" strike="noStrike">
              <a:solidFill>
                <a:srgbClr val="000000"/>
              </a:solidFill>
              <a:latin typeface="Arial"/>
              <a:ea typeface="Arial"/>
              <a:cs typeface="Arial"/>
              <a:sym typeface="Arial"/>
            </a:endParaRPr>
          </a:p>
        </p:txBody>
      </p:sp>
      <p:graphicFrame>
        <p:nvGraphicFramePr>
          <p:cNvPr id="86" name="Google Shape;86;p2"/>
          <p:cNvGraphicFramePr/>
          <p:nvPr/>
        </p:nvGraphicFramePr>
        <p:xfrm>
          <a:off x="2852013" y="4528660"/>
          <a:ext cx="4591744" cy="2188796"/>
        </p:xfrm>
        <a:graphic>
          <a:graphicData uri="http://schemas.openxmlformats.org/drawingml/2006/chart">
            <c:chart r:id="rId5"/>
          </a:graphicData>
        </a:graphic>
      </p:graphicFrame>
      <p:sp>
        <p:nvSpPr>
          <p:cNvPr id="87" name="Google Shape;87;p2"/>
          <p:cNvSpPr txBox="1"/>
          <p:nvPr/>
        </p:nvSpPr>
        <p:spPr>
          <a:xfrm>
            <a:off x="7756100" y="4669200"/>
            <a:ext cx="4020600" cy="2188800"/>
          </a:xfrm>
          <a:prstGeom prst="rect">
            <a:avLst/>
          </a:prstGeom>
          <a:noFill/>
          <a:ln>
            <a:noFill/>
          </a:ln>
        </p:spPr>
        <p:txBody>
          <a:bodyPr anchorCtr="0" anchor="t" bIns="121900" lIns="121900" spcFirstLastPara="1" rIns="121900" wrap="square" tIns="121900">
            <a:noAutofit/>
          </a:bodyPr>
          <a:lstStyle/>
          <a:p>
            <a:pPr indent="0" lvl="0" marL="114300" marR="0" rtl="0" algn="l">
              <a:lnSpc>
                <a:spcPct val="150000"/>
              </a:lnSpc>
              <a:spcBef>
                <a:spcPts val="0"/>
              </a:spcBef>
              <a:spcAft>
                <a:spcPts val="0"/>
              </a:spcAft>
              <a:buClr>
                <a:schemeClr val="dk1"/>
              </a:buClr>
              <a:buSzPts val="2000"/>
              <a:buFont typeface="Montserrat"/>
              <a:buNone/>
            </a:pPr>
            <a:r>
              <a:rPr b="0" i="0" lang="en-US" sz="1800" u="none" cap="none" strike="noStrike">
                <a:solidFill>
                  <a:schemeClr val="dk1"/>
                </a:solidFill>
                <a:latin typeface="Dosis"/>
                <a:ea typeface="Dosis"/>
                <a:cs typeface="Dosis"/>
                <a:sym typeface="Dosis"/>
              </a:rPr>
              <a:t>Meskipun terjadi peningkatan response rate tetapi diperlukan response rate min 25% yaitu minimal 1 dari 4 orang (berdasarkan cost $3 dan revenue $11 untuk campaign pada 1 orang)</a:t>
            </a:r>
            <a:endParaRPr b="0" i="0" sz="1800" u="none" cap="none" strike="noStrike">
              <a:solidFill>
                <a:srgbClr val="FF0000"/>
              </a:solidFill>
              <a:latin typeface="Dosis"/>
              <a:ea typeface="Dosis"/>
              <a:cs typeface="Dosis"/>
              <a:sym typeface="Dosi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 close up of a logo&#10;&#10;Description automatically generated" id="319" name="Google Shape;319;g226b16c9c5c_0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320" name="Google Shape;320;g226b16c9c5c_0_0"/>
          <p:cNvSpPr txBox="1"/>
          <p:nvPr/>
        </p:nvSpPr>
        <p:spPr>
          <a:xfrm>
            <a:off x="505800" y="973375"/>
            <a:ext cx="6494700" cy="1323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Laporan Final Project</a:t>
            </a:r>
            <a:endParaRPr b="1"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Stage </a:t>
            </a:r>
            <a:r>
              <a:rPr b="1" lang="en-US" sz="4000">
                <a:solidFill>
                  <a:schemeClr val="lt1"/>
                </a:solidFill>
                <a:latin typeface="Montserrat"/>
                <a:ea typeface="Montserrat"/>
                <a:cs typeface="Montserrat"/>
                <a:sym typeface="Montserrat"/>
              </a:rPr>
              <a:t>2</a:t>
            </a:r>
            <a:endParaRPr b="1" i="0" sz="4000" u="none" cap="none" strike="noStrike">
              <a:solidFill>
                <a:schemeClr val="lt1"/>
              </a:solidFill>
              <a:latin typeface="Montserrat"/>
              <a:ea typeface="Montserrat"/>
              <a:cs typeface="Montserrat"/>
              <a:sym typeface="Montserrat"/>
            </a:endParaRPr>
          </a:p>
        </p:txBody>
      </p:sp>
      <p:cxnSp>
        <p:nvCxnSpPr>
          <p:cNvPr id="321" name="Google Shape;321;g226b16c9c5c_0_0"/>
          <p:cNvCxnSpPr/>
          <p:nvPr/>
        </p:nvCxnSpPr>
        <p:spPr>
          <a:xfrm>
            <a:off x="636494" y="24936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322" name="Google Shape;322;g226b16c9c5c_0_0"/>
          <p:cNvSpPr txBox="1"/>
          <p:nvPr/>
        </p:nvSpPr>
        <p:spPr>
          <a:xfrm>
            <a:off x="8935252" y="6455242"/>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
        <p:nvSpPr>
          <p:cNvPr id="323" name="Google Shape;323;g226b16c9c5c_0_0"/>
          <p:cNvSpPr txBox="1"/>
          <p:nvPr/>
        </p:nvSpPr>
        <p:spPr>
          <a:xfrm>
            <a:off x="636500" y="2713363"/>
            <a:ext cx="66768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33000"/>
              </a:lnSpc>
              <a:spcBef>
                <a:spcPts val="0"/>
              </a:spcBef>
              <a:spcAft>
                <a:spcPts val="0"/>
              </a:spcAft>
              <a:buClr>
                <a:srgbClr val="000000"/>
              </a:buClr>
              <a:buSzPts val="2100"/>
              <a:buFont typeface="Arial"/>
              <a:buNone/>
            </a:pPr>
            <a:r>
              <a:rPr b="1" i="0" lang="en-US" sz="2100" u="none" cap="none" strike="noStrike">
                <a:solidFill>
                  <a:srgbClr val="FFFFFF"/>
                </a:solidFill>
                <a:latin typeface="Montserrat"/>
                <a:ea typeface="Montserrat"/>
                <a:cs typeface="Montserrat"/>
                <a:sym typeface="Montserrat"/>
              </a:rPr>
              <a:t>Kelompok 5 - D Avengers</a:t>
            </a:r>
            <a:endParaRPr b="1" i="0" sz="21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Dinda Galuh Guminta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Khaerun Nisa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Teguh Ismareza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Iqbal Fauzan Saputra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Faldi Ramadhan</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Kadek Haris Dana Swara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Ahya Ramdhanitasari</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Julius Pardamean</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26b16c9c5c_0_8"/>
          <p:cNvSpPr txBox="1"/>
          <p:nvPr>
            <p:ph type="title"/>
          </p:nvPr>
        </p:nvSpPr>
        <p:spPr>
          <a:xfrm>
            <a:off x="933600" y="1724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259344"/>
              <a:buFont typeface="Montserrat"/>
              <a:buNone/>
            </a:pPr>
            <a:r>
              <a:rPr lang="en-US"/>
              <a:t>STAGE 2</a:t>
            </a:r>
            <a:br>
              <a:rPr lang="en-US"/>
            </a:br>
            <a:r>
              <a:rPr b="0" lang="en-US" sz="3600"/>
              <a:t>Data Pre-Processing</a:t>
            </a:r>
            <a:endParaRPr b="0" sz="3600"/>
          </a:p>
        </p:txBody>
      </p:sp>
      <p:sp>
        <p:nvSpPr>
          <p:cNvPr id="329" name="Google Shape;329;g226b16c9c5c_0_8"/>
          <p:cNvSpPr txBox="1"/>
          <p:nvPr/>
        </p:nvSpPr>
        <p:spPr>
          <a:xfrm>
            <a:off x="4446850" y="3429000"/>
            <a:ext cx="4020600" cy="1903200"/>
          </a:xfrm>
          <a:prstGeom prst="rect">
            <a:avLst/>
          </a:prstGeom>
          <a:noFill/>
          <a:ln>
            <a:noFill/>
          </a:ln>
        </p:spPr>
        <p:txBody>
          <a:bodyPr anchorCtr="0" anchor="t" bIns="121900" lIns="121900" spcFirstLastPara="1" rIns="121900" wrap="square" tIns="121900">
            <a:noAutofit/>
          </a:bodyPr>
          <a:lstStyle/>
          <a:p>
            <a:pPr indent="-285750" lvl="0" marL="400050" marR="0" rtl="0" algn="l">
              <a:lnSpc>
                <a:spcPct val="150000"/>
              </a:lnSpc>
              <a:spcBef>
                <a:spcPts val="0"/>
              </a:spcBef>
              <a:spcAft>
                <a:spcPts val="0"/>
              </a:spcAft>
              <a:buClr>
                <a:schemeClr val="dk1"/>
              </a:buClr>
              <a:buSzPts val="2000"/>
              <a:buFont typeface="Montserrat"/>
              <a:buChar char="●"/>
            </a:pPr>
            <a:r>
              <a:rPr lang="en-US" sz="2000">
                <a:solidFill>
                  <a:schemeClr val="dk1"/>
                </a:solidFill>
                <a:latin typeface="Dosis"/>
                <a:ea typeface="Dosis"/>
                <a:cs typeface="Dosis"/>
                <a:sym typeface="Dosis"/>
              </a:rPr>
              <a:t>Data Cleansing</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lang="en-US" sz="2000">
                <a:solidFill>
                  <a:schemeClr val="dk1"/>
                </a:solidFill>
                <a:latin typeface="Dosis"/>
                <a:ea typeface="Dosis"/>
                <a:cs typeface="Dosis"/>
                <a:sym typeface="Dosis"/>
              </a:rPr>
              <a:t>Feature Engineering</a:t>
            </a:r>
            <a:endParaRPr b="0" i="0" sz="1400" u="none" cap="none" strike="noStrike">
              <a:solidFill>
                <a:srgbClr val="000000"/>
              </a:solidFill>
              <a:latin typeface="Arial"/>
              <a:ea typeface="Arial"/>
              <a:cs typeface="Arial"/>
              <a:sym typeface="Arial"/>
            </a:endParaRPr>
          </a:p>
        </p:txBody>
      </p:sp>
      <p:cxnSp>
        <p:nvCxnSpPr>
          <p:cNvPr id="330" name="Google Shape;330;g226b16c9c5c_0_8"/>
          <p:cNvCxnSpPr/>
          <p:nvPr/>
        </p:nvCxnSpPr>
        <p:spPr>
          <a:xfrm>
            <a:off x="933600" y="3113315"/>
            <a:ext cx="9862500" cy="0"/>
          </a:xfrm>
          <a:prstGeom prst="straightConnector1">
            <a:avLst/>
          </a:prstGeom>
          <a:noFill/>
          <a:ln cap="flat" cmpd="sng" w="19050">
            <a:solidFill>
              <a:srgbClr val="0097A7"/>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26b16c9c5c_0_26"/>
          <p:cNvSpPr txBox="1"/>
          <p:nvPr>
            <p:ph idx="1" type="body"/>
          </p:nvPr>
        </p:nvSpPr>
        <p:spPr>
          <a:xfrm>
            <a:off x="3780875" y="2140075"/>
            <a:ext cx="7479000" cy="1198500"/>
          </a:xfrm>
          <a:prstGeom prst="rect">
            <a:avLst/>
          </a:prstGeom>
          <a:noFill/>
          <a:ln>
            <a:noFill/>
          </a:ln>
        </p:spPr>
        <p:txBody>
          <a:bodyPr anchorCtr="0" anchor="t" bIns="121900" lIns="121900" spcFirstLastPara="1" rIns="121900" wrap="square" tIns="121900">
            <a:noAutofit/>
          </a:bodyPr>
          <a:lstStyle/>
          <a:p>
            <a:pPr indent="0" lvl="0" marL="0" rtl="0" algn="l">
              <a:lnSpc>
                <a:spcPct val="105000"/>
              </a:lnSpc>
              <a:spcBef>
                <a:spcPts val="0"/>
              </a:spcBef>
              <a:spcAft>
                <a:spcPts val="0"/>
              </a:spcAft>
              <a:buNone/>
            </a:pPr>
            <a:r>
              <a:rPr b="1" lang="en-US" sz="1800"/>
              <a:t>3. Melakukan feature extraction</a:t>
            </a:r>
            <a:endParaRPr b="1" sz="1800"/>
          </a:p>
          <a:p>
            <a:pPr indent="-342900" lvl="0" marL="742950" rtl="0" algn="l">
              <a:lnSpc>
                <a:spcPct val="105000"/>
              </a:lnSpc>
              <a:spcBef>
                <a:spcPts val="0"/>
              </a:spcBef>
              <a:spcAft>
                <a:spcPts val="0"/>
              </a:spcAft>
              <a:buSzPts val="1800"/>
              <a:buChar char="●"/>
            </a:pPr>
            <a:r>
              <a:rPr lang="en-US" sz="1800"/>
              <a:t>Membuat fitur age menjadi categorical</a:t>
            </a:r>
            <a:endParaRPr sz="1800"/>
          </a:p>
          <a:p>
            <a:pPr indent="-342900" lvl="0" marL="742950" rtl="0" algn="l">
              <a:lnSpc>
                <a:spcPct val="105000"/>
              </a:lnSpc>
              <a:spcBef>
                <a:spcPts val="0"/>
              </a:spcBef>
              <a:spcAft>
                <a:spcPts val="0"/>
              </a:spcAft>
              <a:buSzPts val="1800"/>
              <a:buChar char="●"/>
            </a:pPr>
            <a:r>
              <a:rPr lang="en-US" sz="1800"/>
              <a:t>Membuat fitur baru yaitu jumlah anggota keluarga</a:t>
            </a:r>
            <a:endParaRPr sz="1800"/>
          </a:p>
        </p:txBody>
      </p:sp>
      <p:pic>
        <p:nvPicPr>
          <p:cNvPr id="337" name="Google Shape;337;g226b16c9c5c_0_26"/>
          <p:cNvPicPr preferRelativeResize="0"/>
          <p:nvPr/>
        </p:nvPicPr>
        <p:blipFill>
          <a:blip r:embed="rId3">
            <a:alphaModFix/>
          </a:blip>
          <a:stretch>
            <a:fillRect/>
          </a:stretch>
        </p:blipFill>
        <p:spPr>
          <a:xfrm>
            <a:off x="805925" y="1123824"/>
            <a:ext cx="2045282" cy="5497300"/>
          </a:xfrm>
          <a:prstGeom prst="rect">
            <a:avLst/>
          </a:prstGeom>
          <a:noFill/>
          <a:ln>
            <a:noFill/>
          </a:ln>
        </p:spPr>
      </p:pic>
      <p:pic>
        <p:nvPicPr>
          <p:cNvPr id="338" name="Google Shape;338;g226b16c9c5c_0_26"/>
          <p:cNvPicPr preferRelativeResize="0"/>
          <p:nvPr/>
        </p:nvPicPr>
        <p:blipFill>
          <a:blip r:embed="rId4">
            <a:alphaModFix/>
          </a:blip>
          <a:stretch>
            <a:fillRect/>
          </a:stretch>
        </p:blipFill>
        <p:spPr>
          <a:xfrm>
            <a:off x="4197022" y="897646"/>
            <a:ext cx="4072055" cy="763500"/>
          </a:xfrm>
          <a:prstGeom prst="rect">
            <a:avLst/>
          </a:prstGeom>
          <a:noFill/>
          <a:ln>
            <a:noFill/>
          </a:ln>
        </p:spPr>
      </p:pic>
      <p:sp>
        <p:nvSpPr>
          <p:cNvPr id="339" name="Google Shape;339;g226b16c9c5c_0_26"/>
          <p:cNvSpPr/>
          <p:nvPr/>
        </p:nvSpPr>
        <p:spPr>
          <a:xfrm>
            <a:off x="4197025" y="1317225"/>
            <a:ext cx="37479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g226b16c9c5c_0_26"/>
          <p:cNvPicPr preferRelativeResize="0"/>
          <p:nvPr/>
        </p:nvPicPr>
        <p:blipFill>
          <a:blip r:embed="rId5">
            <a:alphaModFix/>
          </a:blip>
          <a:stretch>
            <a:fillRect/>
          </a:stretch>
        </p:blipFill>
        <p:spPr>
          <a:xfrm>
            <a:off x="4197025" y="4248813"/>
            <a:ext cx="5953125" cy="1971675"/>
          </a:xfrm>
          <a:prstGeom prst="rect">
            <a:avLst/>
          </a:prstGeom>
          <a:noFill/>
          <a:ln>
            <a:noFill/>
          </a:ln>
        </p:spPr>
      </p:pic>
      <p:sp>
        <p:nvSpPr>
          <p:cNvPr id="341" name="Google Shape;341;g226b16c9c5c_0_26"/>
          <p:cNvSpPr txBox="1"/>
          <p:nvPr/>
        </p:nvSpPr>
        <p:spPr>
          <a:xfrm>
            <a:off x="396976" y="116525"/>
            <a:ext cx="3053400" cy="1043700"/>
          </a:xfrm>
          <a:prstGeom prst="rect">
            <a:avLst/>
          </a:prstGeom>
          <a:noFill/>
          <a:ln>
            <a:noFill/>
          </a:ln>
        </p:spPr>
        <p:txBody>
          <a:bodyPr anchorCtr="0" anchor="t" bIns="91425" lIns="91425" spcFirstLastPara="1" rIns="91425" wrap="square" tIns="91425">
            <a:spAutoFit/>
          </a:bodyPr>
          <a:lstStyle/>
          <a:p>
            <a:pPr indent="-342900" lvl="0" marL="457200" rtl="0" algn="l">
              <a:lnSpc>
                <a:spcPct val="105000"/>
              </a:lnSpc>
              <a:spcBef>
                <a:spcPts val="0"/>
              </a:spcBef>
              <a:spcAft>
                <a:spcPts val="0"/>
              </a:spcAft>
              <a:buClr>
                <a:schemeClr val="dk1"/>
              </a:buClr>
              <a:buSzPts val="1800"/>
              <a:buFont typeface="Montserrat"/>
              <a:buAutoNum type="arabicPeriod"/>
            </a:pPr>
            <a:r>
              <a:rPr b="1" lang="en-US" sz="1800">
                <a:solidFill>
                  <a:schemeClr val="dk1"/>
                </a:solidFill>
                <a:latin typeface="Montserrat"/>
                <a:ea typeface="Montserrat"/>
                <a:cs typeface="Montserrat"/>
                <a:sym typeface="Montserrat"/>
              </a:rPr>
              <a:t>Missing value pada income diatasi dengan median</a:t>
            </a:r>
            <a:endParaRPr b="1" sz="1800"/>
          </a:p>
        </p:txBody>
      </p:sp>
      <p:sp>
        <p:nvSpPr>
          <p:cNvPr id="342" name="Google Shape;342;g226b16c9c5c_0_26"/>
          <p:cNvSpPr txBox="1"/>
          <p:nvPr/>
        </p:nvSpPr>
        <p:spPr>
          <a:xfrm>
            <a:off x="3780800" y="299625"/>
            <a:ext cx="4072200" cy="461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2. </a:t>
            </a:r>
            <a:r>
              <a:rPr b="1" lang="en-US" sz="1800">
                <a:solidFill>
                  <a:schemeClr val="dk1"/>
                </a:solidFill>
                <a:latin typeface="Montserrat"/>
                <a:ea typeface="Montserrat"/>
                <a:cs typeface="Montserrat"/>
                <a:sym typeface="Montserrat"/>
              </a:rPr>
              <a:t>Tidak terdapat data duplikat</a:t>
            </a:r>
            <a:endParaRPr b="1" sz="1800"/>
          </a:p>
        </p:txBody>
      </p:sp>
      <p:sp>
        <p:nvSpPr>
          <p:cNvPr id="343" name="Google Shape;343;g226b16c9c5c_0_26"/>
          <p:cNvSpPr txBox="1"/>
          <p:nvPr/>
        </p:nvSpPr>
        <p:spPr>
          <a:xfrm>
            <a:off x="3780838" y="3496125"/>
            <a:ext cx="5953200" cy="752700"/>
          </a:xfrm>
          <a:prstGeom prst="rect">
            <a:avLst/>
          </a:prstGeom>
          <a:noFill/>
          <a:ln>
            <a:noFill/>
          </a:ln>
        </p:spPr>
        <p:txBody>
          <a:bodyPr anchorCtr="0" anchor="t" bIns="91425" lIns="91425" spcFirstLastPara="1" rIns="91425" wrap="square" tIns="91425">
            <a:spAutoFit/>
          </a:bodyPr>
          <a:lstStyle/>
          <a:p>
            <a:pPr indent="-285750" lvl="0" marL="28575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4. </a:t>
            </a:r>
            <a:r>
              <a:rPr b="1" lang="en-US" sz="1800">
                <a:solidFill>
                  <a:schemeClr val="dk1"/>
                </a:solidFill>
                <a:latin typeface="Montserrat"/>
                <a:ea typeface="Montserrat"/>
                <a:cs typeface="Montserrat"/>
                <a:sym typeface="Montserrat"/>
              </a:rPr>
              <a:t>Melakukan feature encoding pada marital status, education, dan age</a:t>
            </a:r>
            <a:endParaRPr b="1" sz="1800"/>
          </a:p>
        </p:txBody>
      </p:sp>
      <p:sp>
        <p:nvSpPr>
          <p:cNvPr id="344" name="Google Shape;344;g226b16c9c5c_0_26"/>
          <p:cNvSpPr/>
          <p:nvPr/>
        </p:nvSpPr>
        <p:spPr>
          <a:xfrm>
            <a:off x="654000" y="2140075"/>
            <a:ext cx="2197200" cy="35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24e917f8331_1_12"/>
          <p:cNvPicPr preferRelativeResize="0"/>
          <p:nvPr/>
        </p:nvPicPr>
        <p:blipFill>
          <a:blip r:embed="rId3">
            <a:alphaModFix/>
          </a:blip>
          <a:stretch>
            <a:fillRect/>
          </a:stretch>
        </p:blipFill>
        <p:spPr>
          <a:xfrm>
            <a:off x="2868025" y="220100"/>
            <a:ext cx="8511824" cy="2710825"/>
          </a:xfrm>
          <a:prstGeom prst="rect">
            <a:avLst/>
          </a:prstGeom>
          <a:noFill/>
          <a:ln>
            <a:noFill/>
          </a:ln>
        </p:spPr>
      </p:pic>
      <p:sp>
        <p:nvSpPr>
          <p:cNvPr id="351" name="Google Shape;351;g24e917f8331_1_12"/>
          <p:cNvSpPr txBox="1"/>
          <p:nvPr/>
        </p:nvSpPr>
        <p:spPr>
          <a:xfrm>
            <a:off x="703925" y="403200"/>
            <a:ext cx="2259000" cy="1625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US" sz="1800">
                <a:solidFill>
                  <a:schemeClr val="dk1"/>
                </a:solidFill>
                <a:latin typeface="Montserrat"/>
                <a:ea typeface="Montserrat"/>
                <a:cs typeface="Montserrat"/>
                <a:sym typeface="Montserrat"/>
              </a:rPr>
              <a:t>Hubungan jumlah anggota keluarga dan kelompok umur terhadap respon</a:t>
            </a:r>
            <a:endParaRPr sz="1800"/>
          </a:p>
        </p:txBody>
      </p:sp>
      <p:pic>
        <p:nvPicPr>
          <p:cNvPr id="352" name="Google Shape;352;g24e917f8331_1_12"/>
          <p:cNvPicPr preferRelativeResize="0"/>
          <p:nvPr/>
        </p:nvPicPr>
        <p:blipFill>
          <a:blip r:embed="rId4">
            <a:alphaModFix/>
          </a:blip>
          <a:stretch>
            <a:fillRect/>
          </a:stretch>
        </p:blipFill>
        <p:spPr>
          <a:xfrm>
            <a:off x="2962925" y="3281825"/>
            <a:ext cx="9229074" cy="2833157"/>
          </a:xfrm>
          <a:prstGeom prst="rect">
            <a:avLst/>
          </a:prstGeom>
          <a:noFill/>
          <a:ln>
            <a:noFill/>
          </a:ln>
        </p:spPr>
      </p:pic>
      <p:sp>
        <p:nvSpPr>
          <p:cNvPr id="353" name="Google Shape;353;g24e917f8331_1_12"/>
          <p:cNvSpPr txBox="1"/>
          <p:nvPr/>
        </p:nvSpPr>
        <p:spPr>
          <a:xfrm>
            <a:off x="703925" y="3281825"/>
            <a:ext cx="1869300" cy="1916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US" sz="1800">
                <a:solidFill>
                  <a:schemeClr val="dk1"/>
                </a:solidFill>
                <a:latin typeface="Montserrat"/>
                <a:ea typeface="Montserrat"/>
                <a:cs typeface="Montserrat"/>
                <a:sym typeface="Montserrat"/>
              </a:rPr>
              <a:t>Response rate berdasarkan total accepted campaign dan kelompok umur</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24e917f8331_1_2"/>
          <p:cNvPicPr preferRelativeResize="0"/>
          <p:nvPr/>
        </p:nvPicPr>
        <p:blipFill rotWithShape="1">
          <a:blip r:embed="rId3">
            <a:alphaModFix/>
          </a:blip>
          <a:srcRect b="0" l="0" r="0" t="50209"/>
          <a:stretch/>
        </p:blipFill>
        <p:spPr>
          <a:xfrm>
            <a:off x="4504125" y="2033400"/>
            <a:ext cx="2315975" cy="1630900"/>
          </a:xfrm>
          <a:prstGeom prst="rect">
            <a:avLst/>
          </a:prstGeom>
          <a:noFill/>
          <a:ln>
            <a:noFill/>
          </a:ln>
        </p:spPr>
      </p:pic>
      <p:sp>
        <p:nvSpPr>
          <p:cNvPr id="360" name="Google Shape;360;g24e917f8331_1_2"/>
          <p:cNvSpPr txBox="1"/>
          <p:nvPr/>
        </p:nvSpPr>
        <p:spPr>
          <a:xfrm>
            <a:off x="797162" y="1812900"/>
            <a:ext cx="8462100" cy="461700"/>
          </a:xfrm>
          <a:prstGeom prst="rect">
            <a:avLst/>
          </a:prstGeom>
          <a:noFill/>
          <a:ln>
            <a:noFill/>
          </a:ln>
        </p:spPr>
        <p:txBody>
          <a:bodyPr anchorCtr="0" anchor="t" bIns="91425" lIns="91425" spcFirstLastPara="1" rIns="91425" wrap="square" tIns="91425">
            <a:spAutoFit/>
          </a:bodyPr>
          <a:lstStyle/>
          <a:p>
            <a:pPr indent="-285750" lvl="0" marL="28575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6. S</a:t>
            </a:r>
            <a:r>
              <a:rPr b="1" lang="en-US" sz="1800">
                <a:solidFill>
                  <a:schemeClr val="dk1"/>
                </a:solidFill>
                <a:latin typeface="Montserrat"/>
                <a:ea typeface="Montserrat"/>
                <a:cs typeface="Montserrat"/>
                <a:sym typeface="Montserrat"/>
              </a:rPr>
              <a:t>plit data menjadi training-testing (70:30)</a:t>
            </a:r>
            <a:endParaRPr b="1" sz="1800"/>
          </a:p>
        </p:txBody>
      </p:sp>
      <p:pic>
        <p:nvPicPr>
          <p:cNvPr id="361" name="Google Shape;361;g24e917f8331_1_2"/>
          <p:cNvPicPr preferRelativeResize="0"/>
          <p:nvPr/>
        </p:nvPicPr>
        <p:blipFill rotWithShape="1">
          <a:blip r:embed="rId3">
            <a:alphaModFix/>
          </a:blip>
          <a:srcRect b="50209" l="0" r="0" t="0"/>
          <a:stretch/>
        </p:blipFill>
        <p:spPr>
          <a:xfrm>
            <a:off x="1174700" y="2172313"/>
            <a:ext cx="2315975" cy="1630900"/>
          </a:xfrm>
          <a:prstGeom prst="rect">
            <a:avLst/>
          </a:prstGeom>
          <a:noFill/>
          <a:ln>
            <a:noFill/>
          </a:ln>
        </p:spPr>
      </p:pic>
      <p:pic>
        <p:nvPicPr>
          <p:cNvPr id="362" name="Google Shape;362;g24e917f8331_1_2"/>
          <p:cNvPicPr preferRelativeResize="0"/>
          <p:nvPr/>
        </p:nvPicPr>
        <p:blipFill>
          <a:blip r:embed="rId4">
            <a:alphaModFix/>
          </a:blip>
          <a:stretch>
            <a:fillRect/>
          </a:stretch>
        </p:blipFill>
        <p:spPr>
          <a:xfrm>
            <a:off x="553039" y="4716150"/>
            <a:ext cx="6267049" cy="1630900"/>
          </a:xfrm>
          <a:prstGeom prst="rect">
            <a:avLst/>
          </a:prstGeom>
          <a:noFill/>
          <a:ln>
            <a:noFill/>
          </a:ln>
        </p:spPr>
      </p:pic>
      <p:sp>
        <p:nvSpPr>
          <p:cNvPr id="363" name="Google Shape;363;g24e917f8331_1_2"/>
          <p:cNvSpPr txBox="1"/>
          <p:nvPr/>
        </p:nvSpPr>
        <p:spPr>
          <a:xfrm>
            <a:off x="553050" y="4059025"/>
            <a:ext cx="5433000" cy="752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7. Mengatasi outlier pada training dan testing</a:t>
            </a:r>
            <a:endParaRPr b="1" sz="1800"/>
          </a:p>
        </p:txBody>
      </p:sp>
      <p:pic>
        <p:nvPicPr>
          <p:cNvPr id="364" name="Google Shape;364;g24e917f8331_1_2"/>
          <p:cNvPicPr preferRelativeResize="0"/>
          <p:nvPr/>
        </p:nvPicPr>
        <p:blipFill>
          <a:blip r:embed="rId5">
            <a:alphaModFix/>
          </a:blip>
          <a:stretch>
            <a:fillRect/>
          </a:stretch>
        </p:blipFill>
        <p:spPr>
          <a:xfrm>
            <a:off x="7038963" y="4716150"/>
            <a:ext cx="5153025" cy="1752600"/>
          </a:xfrm>
          <a:prstGeom prst="rect">
            <a:avLst/>
          </a:prstGeom>
          <a:noFill/>
          <a:ln>
            <a:noFill/>
          </a:ln>
        </p:spPr>
      </p:pic>
      <p:sp>
        <p:nvSpPr>
          <p:cNvPr id="365" name="Google Shape;365;g24e917f8331_1_2"/>
          <p:cNvSpPr txBox="1"/>
          <p:nvPr/>
        </p:nvSpPr>
        <p:spPr>
          <a:xfrm>
            <a:off x="7038975" y="4019564"/>
            <a:ext cx="4734000" cy="752700"/>
          </a:xfrm>
          <a:prstGeom prst="rect">
            <a:avLst/>
          </a:prstGeom>
          <a:noFill/>
          <a:ln>
            <a:noFill/>
          </a:ln>
        </p:spPr>
        <p:txBody>
          <a:bodyPr anchorCtr="0" anchor="t" bIns="91425" lIns="91425" spcFirstLastPara="1" rIns="91425" wrap="square" tIns="91425">
            <a:spAutoFit/>
          </a:bodyPr>
          <a:lstStyle/>
          <a:p>
            <a:pPr indent="-285750" lvl="0" marL="17145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8. Melakukan feature tranformation dengan standardisasi</a:t>
            </a:r>
            <a:endParaRPr b="1" sz="1800"/>
          </a:p>
        </p:txBody>
      </p:sp>
      <p:sp>
        <p:nvSpPr>
          <p:cNvPr id="366" name="Google Shape;366;g24e917f8331_1_2"/>
          <p:cNvSpPr/>
          <p:nvPr/>
        </p:nvSpPr>
        <p:spPr>
          <a:xfrm>
            <a:off x="1174688" y="2829275"/>
            <a:ext cx="1814400" cy="76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4e917f8331_1_2"/>
          <p:cNvSpPr/>
          <p:nvPr/>
        </p:nvSpPr>
        <p:spPr>
          <a:xfrm>
            <a:off x="4504113" y="2676875"/>
            <a:ext cx="1814400" cy="76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4e917f8331_1_2"/>
          <p:cNvSpPr txBox="1"/>
          <p:nvPr/>
        </p:nvSpPr>
        <p:spPr>
          <a:xfrm>
            <a:off x="797150" y="214050"/>
            <a:ext cx="6375300" cy="461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US" sz="1800">
                <a:solidFill>
                  <a:schemeClr val="dk1"/>
                </a:solidFill>
                <a:latin typeface="Montserrat"/>
                <a:ea typeface="Montserrat"/>
                <a:cs typeface="Montserrat"/>
                <a:sym typeface="Montserrat"/>
              </a:rPr>
              <a:t>5. Melakukan feature selection</a:t>
            </a:r>
            <a:endParaRPr b="1" sz="1800"/>
          </a:p>
        </p:txBody>
      </p:sp>
      <p:pic>
        <p:nvPicPr>
          <p:cNvPr id="369" name="Google Shape;369;g24e917f8331_1_2"/>
          <p:cNvPicPr preferRelativeResize="0"/>
          <p:nvPr/>
        </p:nvPicPr>
        <p:blipFill>
          <a:blip r:embed="rId6">
            <a:alphaModFix/>
          </a:blip>
          <a:stretch>
            <a:fillRect/>
          </a:stretch>
        </p:blipFill>
        <p:spPr>
          <a:xfrm>
            <a:off x="1287775" y="592525"/>
            <a:ext cx="9010752" cy="818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g24e917f8331_1_45"/>
          <p:cNvPicPr preferRelativeResize="0"/>
          <p:nvPr/>
        </p:nvPicPr>
        <p:blipFill rotWithShape="1">
          <a:blip r:embed="rId3">
            <a:alphaModFix/>
          </a:blip>
          <a:srcRect b="0" l="0" r="83818" t="0"/>
          <a:stretch/>
        </p:blipFill>
        <p:spPr>
          <a:xfrm>
            <a:off x="2449804" y="1436350"/>
            <a:ext cx="2576200" cy="3883050"/>
          </a:xfrm>
          <a:prstGeom prst="rect">
            <a:avLst/>
          </a:prstGeom>
          <a:noFill/>
          <a:ln>
            <a:noFill/>
          </a:ln>
        </p:spPr>
      </p:pic>
      <p:pic>
        <p:nvPicPr>
          <p:cNvPr id="376" name="Google Shape;376;g24e917f8331_1_45"/>
          <p:cNvPicPr preferRelativeResize="0"/>
          <p:nvPr/>
        </p:nvPicPr>
        <p:blipFill rotWithShape="1">
          <a:blip r:embed="rId4">
            <a:alphaModFix/>
          </a:blip>
          <a:srcRect b="0" l="0" r="85582" t="0"/>
          <a:stretch/>
        </p:blipFill>
        <p:spPr>
          <a:xfrm>
            <a:off x="5978679" y="1436350"/>
            <a:ext cx="2201000" cy="3723325"/>
          </a:xfrm>
          <a:prstGeom prst="rect">
            <a:avLst/>
          </a:prstGeom>
          <a:noFill/>
          <a:ln>
            <a:noFill/>
          </a:ln>
        </p:spPr>
      </p:pic>
      <p:sp>
        <p:nvSpPr>
          <p:cNvPr id="377" name="Google Shape;377;g24e917f8331_1_45"/>
          <p:cNvSpPr txBox="1"/>
          <p:nvPr/>
        </p:nvSpPr>
        <p:spPr>
          <a:xfrm>
            <a:off x="2666175" y="665800"/>
            <a:ext cx="2359800" cy="752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US" sz="1800">
                <a:solidFill>
                  <a:schemeClr val="dk1"/>
                </a:solidFill>
                <a:latin typeface="Montserrat"/>
                <a:ea typeface="Montserrat"/>
                <a:cs typeface="Montserrat"/>
                <a:sym typeface="Montserrat"/>
              </a:rPr>
              <a:t>setelah handle outlier</a:t>
            </a:r>
            <a:endParaRPr sz="1800"/>
          </a:p>
        </p:txBody>
      </p:sp>
      <p:sp>
        <p:nvSpPr>
          <p:cNvPr id="378" name="Google Shape;378;g24e917f8331_1_45"/>
          <p:cNvSpPr txBox="1"/>
          <p:nvPr/>
        </p:nvSpPr>
        <p:spPr>
          <a:xfrm>
            <a:off x="6330800" y="665800"/>
            <a:ext cx="2082000" cy="752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US" sz="1800">
                <a:solidFill>
                  <a:schemeClr val="dk1"/>
                </a:solidFill>
                <a:latin typeface="Montserrat"/>
                <a:ea typeface="Montserrat"/>
                <a:cs typeface="Montserrat"/>
                <a:sym typeface="Montserrat"/>
              </a:rPr>
              <a:t>setelah standardisasi</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g24e917f8331_1_33"/>
          <p:cNvPicPr preferRelativeResize="0"/>
          <p:nvPr/>
        </p:nvPicPr>
        <p:blipFill>
          <a:blip r:embed="rId3">
            <a:alphaModFix/>
          </a:blip>
          <a:stretch>
            <a:fillRect/>
          </a:stretch>
        </p:blipFill>
        <p:spPr>
          <a:xfrm>
            <a:off x="3061462" y="0"/>
            <a:ext cx="6401877" cy="6858001"/>
          </a:xfrm>
          <a:prstGeom prst="rect">
            <a:avLst/>
          </a:prstGeom>
          <a:noFill/>
          <a:ln>
            <a:noFill/>
          </a:ln>
        </p:spPr>
      </p:pic>
      <p:sp>
        <p:nvSpPr>
          <p:cNvPr id="385" name="Google Shape;385;g24e917f8331_1_33"/>
          <p:cNvSpPr txBox="1"/>
          <p:nvPr/>
        </p:nvSpPr>
        <p:spPr>
          <a:xfrm>
            <a:off x="665467" y="430099"/>
            <a:ext cx="2052600" cy="1334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US" sz="1800">
                <a:solidFill>
                  <a:schemeClr val="dk1"/>
                </a:solidFill>
                <a:latin typeface="Montserrat"/>
                <a:ea typeface="Montserrat"/>
                <a:cs typeface="Montserrat"/>
                <a:sym typeface="Montserrat"/>
              </a:rPr>
              <a:t>Korelasi pada data training setelah preprocessing</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4e917f8331_0_10"/>
          <p:cNvSpPr txBox="1"/>
          <p:nvPr/>
        </p:nvSpPr>
        <p:spPr>
          <a:xfrm>
            <a:off x="585800" y="974075"/>
            <a:ext cx="10898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900">
                <a:latin typeface="Montserrat"/>
                <a:ea typeface="Montserrat"/>
                <a:cs typeface="Montserrat"/>
                <a:sym typeface="Montserrat"/>
              </a:rPr>
              <a:t>Dipilih variabel ‘response’ karena memiliki imbalance yang cukup tinggi dan variabel ini akan dipakai untuk memprediksi ciri kustomer yang akan respons iklan.</a:t>
            </a:r>
            <a:endParaRPr sz="1900">
              <a:latin typeface="Montserrat"/>
              <a:ea typeface="Montserrat"/>
              <a:cs typeface="Montserrat"/>
              <a:sym typeface="Montserrat"/>
            </a:endParaRPr>
          </a:p>
        </p:txBody>
      </p:sp>
      <p:sp>
        <p:nvSpPr>
          <p:cNvPr id="392" name="Google Shape;392;g24e917f8331_0_1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Handle Data Imbalance</a:t>
            </a:r>
            <a:endParaRPr>
              <a:solidFill>
                <a:srgbClr val="449DA9"/>
              </a:solidFill>
            </a:endParaRPr>
          </a:p>
        </p:txBody>
      </p:sp>
      <p:pic>
        <p:nvPicPr>
          <p:cNvPr id="393" name="Google Shape;393;g24e917f8331_0_10"/>
          <p:cNvPicPr preferRelativeResize="0"/>
          <p:nvPr/>
        </p:nvPicPr>
        <p:blipFill>
          <a:blip r:embed="rId3">
            <a:alphaModFix/>
          </a:blip>
          <a:stretch>
            <a:fillRect/>
          </a:stretch>
        </p:blipFill>
        <p:spPr>
          <a:xfrm>
            <a:off x="6877700" y="1807625"/>
            <a:ext cx="4476750" cy="1724025"/>
          </a:xfrm>
          <a:prstGeom prst="rect">
            <a:avLst/>
          </a:prstGeom>
          <a:noFill/>
          <a:ln>
            <a:noFill/>
          </a:ln>
        </p:spPr>
      </p:pic>
      <p:pic>
        <p:nvPicPr>
          <p:cNvPr id="394" name="Google Shape;394;g24e917f8331_0_10"/>
          <p:cNvPicPr preferRelativeResize="0"/>
          <p:nvPr/>
        </p:nvPicPr>
        <p:blipFill>
          <a:blip r:embed="rId4">
            <a:alphaModFix/>
          </a:blip>
          <a:stretch>
            <a:fillRect/>
          </a:stretch>
        </p:blipFill>
        <p:spPr>
          <a:xfrm>
            <a:off x="652025" y="1807625"/>
            <a:ext cx="5791200" cy="4267200"/>
          </a:xfrm>
          <a:prstGeom prst="rect">
            <a:avLst/>
          </a:prstGeom>
          <a:noFill/>
          <a:ln>
            <a:noFill/>
          </a:ln>
        </p:spPr>
      </p:pic>
      <p:sp>
        <p:nvSpPr>
          <p:cNvPr id="395" name="Google Shape;395;g24e917f8331_0_10"/>
          <p:cNvSpPr txBox="1"/>
          <p:nvPr/>
        </p:nvSpPr>
        <p:spPr>
          <a:xfrm>
            <a:off x="6443225" y="5674625"/>
            <a:ext cx="5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*persentase ‘no response’ kurang dari 20%</a:t>
            </a:r>
            <a:endParaRPr>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4e917f8331_0_30"/>
          <p:cNvSpPr txBox="1"/>
          <p:nvPr/>
        </p:nvSpPr>
        <p:spPr>
          <a:xfrm>
            <a:off x="1419300" y="4646425"/>
            <a:ext cx="9523800" cy="14931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Montserrat"/>
              <a:buChar char="●"/>
            </a:pPr>
            <a:r>
              <a:rPr lang="en-US" sz="1700">
                <a:latin typeface="Montserrat"/>
                <a:ea typeface="Montserrat"/>
                <a:cs typeface="Montserrat"/>
                <a:sym typeface="Montserrat"/>
              </a:rPr>
              <a:t>Histogram diatas menggambarkan kondisi variabel complain, response, dan total accepted campaign sebelum (kiri) dan sesudah (kanan) dilakukan proses handle data imbalance.</a:t>
            </a:r>
            <a:endParaRPr sz="1700">
              <a:latin typeface="Montserrat"/>
              <a:ea typeface="Montserrat"/>
              <a:cs typeface="Montserrat"/>
              <a:sym typeface="Montserrat"/>
            </a:endParaRPr>
          </a:p>
          <a:p>
            <a:pPr indent="-336550" lvl="0" marL="457200" marR="0" rtl="0" algn="l">
              <a:lnSpc>
                <a:spcPct val="100000"/>
              </a:lnSpc>
              <a:spcBef>
                <a:spcPts val="0"/>
              </a:spcBef>
              <a:spcAft>
                <a:spcPts val="0"/>
              </a:spcAft>
              <a:buSzPts val="1700"/>
              <a:buFont typeface="Montserrat"/>
              <a:buChar char="●"/>
            </a:pPr>
            <a:r>
              <a:rPr lang="en-US" sz="1700">
                <a:latin typeface="Montserrat"/>
                <a:ea typeface="Montserrat"/>
                <a:cs typeface="Montserrat"/>
                <a:sym typeface="Montserrat"/>
              </a:rPr>
              <a:t>Dengan adanya proses tersebut, diyakini dapat meningkatkan akurasi prediksi kustomer yang seperti apa yang akan merespons iklan.</a:t>
            </a:r>
            <a:endParaRPr sz="1700">
              <a:latin typeface="Montserrat"/>
              <a:ea typeface="Montserrat"/>
              <a:cs typeface="Montserrat"/>
              <a:sym typeface="Montserrat"/>
            </a:endParaRPr>
          </a:p>
        </p:txBody>
      </p:sp>
      <p:sp>
        <p:nvSpPr>
          <p:cNvPr id="402" name="Google Shape;402;g24e917f8331_0_30"/>
          <p:cNvSpPr txBox="1"/>
          <p:nvPr>
            <p:ph type="title"/>
          </p:nvPr>
        </p:nvSpPr>
        <p:spPr>
          <a:xfrm>
            <a:off x="585800" y="14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Handle Data Imbalance - SMOTE</a:t>
            </a:r>
            <a:endParaRPr>
              <a:solidFill>
                <a:srgbClr val="449DA9"/>
              </a:solidFill>
            </a:endParaRPr>
          </a:p>
        </p:txBody>
      </p:sp>
      <p:pic>
        <p:nvPicPr>
          <p:cNvPr id="403" name="Google Shape;403;g24e917f8331_0_30"/>
          <p:cNvPicPr preferRelativeResize="0"/>
          <p:nvPr/>
        </p:nvPicPr>
        <p:blipFill>
          <a:blip r:embed="rId3">
            <a:alphaModFix/>
          </a:blip>
          <a:stretch>
            <a:fillRect/>
          </a:stretch>
        </p:blipFill>
        <p:spPr>
          <a:xfrm>
            <a:off x="5130269" y="1309105"/>
            <a:ext cx="4134657" cy="2760353"/>
          </a:xfrm>
          <a:prstGeom prst="rect">
            <a:avLst/>
          </a:prstGeom>
          <a:noFill/>
          <a:ln>
            <a:noFill/>
          </a:ln>
        </p:spPr>
      </p:pic>
      <p:pic>
        <p:nvPicPr>
          <p:cNvPr id="404" name="Google Shape;404;g24e917f8331_0_30"/>
          <p:cNvPicPr preferRelativeResize="0"/>
          <p:nvPr/>
        </p:nvPicPr>
        <p:blipFill>
          <a:blip r:embed="rId4">
            <a:alphaModFix/>
          </a:blip>
          <a:stretch>
            <a:fillRect/>
          </a:stretch>
        </p:blipFill>
        <p:spPr>
          <a:xfrm>
            <a:off x="784219" y="1309099"/>
            <a:ext cx="4134655" cy="2760350"/>
          </a:xfrm>
          <a:prstGeom prst="rect">
            <a:avLst/>
          </a:prstGeom>
          <a:noFill/>
          <a:ln>
            <a:noFill/>
          </a:ln>
        </p:spPr>
      </p:pic>
      <p:pic>
        <p:nvPicPr>
          <p:cNvPr id="405" name="Google Shape;405;g24e917f8331_0_30"/>
          <p:cNvPicPr preferRelativeResize="0"/>
          <p:nvPr/>
        </p:nvPicPr>
        <p:blipFill>
          <a:blip r:embed="rId5">
            <a:alphaModFix/>
          </a:blip>
          <a:stretch>
            <a:fillRect/>
          </a:stretch>
        </p:blipFill>
        <p:spPr>
          <a:xfrm>
            <a:off x="9402576" y="1309092"/>
            <a:ext cx="2238375" cy="1314450"/>
          </a:xfrm>
          <a:prstGeom prst="rect">
            <a:avLst/>
          </a:prstGeom>
          <a:noFill/>
          <a:ln>
            <a:noFill/>
          </a:ln>
        </p:spPr>
      </p:pic>
      <p:pic>
        <p:nvPicPr>
          <p:cNvPr id="406" name="Google Shape;406;g24e917f8331_0_30"/>
          <p:cNvPicPr preferRelativeResize="0"/>
          <p:nvPr/>
        </p:nvPicPr>
        <p:blipFill>
          <a:blip r:embed="rId6">
            <a:alphaModFix/>
          </a:blip>
          <a:stretch>
            <a:fillRect/>
          </a:stretch>
        </p:blipFill>
        <p:spPr>
          <a:xfrm>
            <a:off x="9402576" y="2981317"/>
            <a:ext cx="2362200" cy="89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26b16c9c5c_0_3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449DA9"/>
                </a:solidFill>
              </a:rPr>
              <a:t>Feature Tambahan</a:t>
            </a:r>
            <a:endParaRPr/>
          </a:p>
        </p:txBody>
      </p:sp>
      <p:sp>
        <p:nvSpPr>
          <p:cNvPr id="413" name="Google Shape;413;g226b16c9c5c_0_3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342900" lvl="0" marL="457200" rtl="0" algn="l">
              <a:spcBef>
                <a:spcPts val="600"/>
              </a:spcBef>
              <a:spcAft>
                <a:spcPts val="0"/>
              </a:spcAft>
              <a:buClr>
                <a:schemeClr val="accent2"/>
              </a:buClr>
              <a:buSzPts val="1800"/>
              <a:buAutoNum type="arabicPeriod"/>
            </a:pPr>
            <a:r>
              <a:rPr b="1" lang="en-US" sz="1800">
                <a:solidFill>
                  <a:schemeClr val="accent2"/>
                </a:solidFill>
                <a:highlight>
                  <a:srgbClr val="FFFFFF"/>
                </a:highlight>
              </a:rPr>
              <a:t>WebEngagement</a:t>
            </a:r>
            <a:r>
              <a:rPr lang="en-US" sz="1800">
                <a:solidFill>
                  <a:schemeClr val="accent2"/>
                </a:solidFill>
                <a:highlight>
                  <a:srgbClr val="FFFFFF"/>
                </a:highlight>
              </a:rPr>
              <a:t>:  Menghitung tingkat interaksi pelanggan dengan situs web perusahaan Fitur ini mencerminkan seberapa sering pelanggan mengunjungi situs web dan seberapa baru kunjungan terakhir mereka.</a:t>
            </a:r>
            <a:endParaRPr sz="1800">
              <a:solidFill>
                <a:schemeClr val="accent2"/>
              </a:solidFill>
              <a:highlight>
                <a:srgbClr val="FFFFFF"/>
              </a:highlight>
            </a:endParaRPr>
          </a:p>
          <a:p>
            <a:pPr indent="-342900" lvl="0" marL="457200" rtl="0" algn="l">
              <a:spcBef>
                <a:spcPts val="0"/>
              </a:spcBef>
              <a:spcAft>
                <a:spcPts val="0"/>
              </a:spcAft>
              <a:buClr>
                <a:schemeClr val="accent2"/>
              </a:buClr>
              <a:buSzPts val="1800"/>
              <a:buFont typeface="Roboto"/>
              <a:buAutoNum type="arabicPeriod"/>
            </a:pPr>
            <a:r>
              <a:rPr b="1" lang="en-US" sz="1800">
                <a:solidFill>
                  <a:schemeClr val="accent2"/>
                </a:solidFill>
                <a:highlight>
                  <a:srgbClr val="FFFFFF"/>
                </a:highlight>
              </a:rPr>
              <a:t>Jumlah cicilan</a:t>
            </a:r>
            <a:endParaRPr b="1" sz="1800">
              <a:solidFill>
                <a:schemeClr val="accent2"/>
              </a:solidFill>
              <a:highlight>
                <a:srgbClr val="FFFFFF"/>
              </a:highlight>
            </a:endParaRPr>
          </a:p>
          <a:p>
            <a:pPr indent="-342900" lvl="0" marL="457200" rtl="0" algn="l">
              <a:spcBef>
                <a:spcPts val="0"/>
              </a:spcBef>
              <a:spcAft>
                <a:spcPts val="0"/>
              </a:spcAft>
              <a:buClr>
                <a:schemeClr val="accent2"/>
              </a:buClr>
              <a:buSzPts val="1800"/>
              <a:buAutoNum type="arabicPeriod"/>
            </a:pPr>
            <a:r>
              <a:rPr b="1" lang="en-US" sz="1800">
                <a:solidFill>
                  <a:schemeClr val="accent2"/>
                </a:solidFill>
                <a:highlight>
                  <a:srgbClr val="FFFFFF"/>
                </a:highlight>
              </a:rPr>
              <a:t>Tempat tinggal customer</a:t>
            </a:r>
            <a:r>
              <a:rPr lang="en-US" sz="1800">
                <a:solidFill>
                  <a:schemeClr val="accent2"/>
                </a:solidFill>
                <a:highlight>
                  <a:srgbClr val="FFFFFF"/>
                </a:highlight>
              </a:rPr>
              <a:t>: untuk mengetahui apakah customer cocok dengan campaign yang akan dibuat, apakah campaign dalam bentuk web purchase atau store purchase</a:t>
            </a:r>
            <a:endParaRPr sz="1800">
              <a:solidFill>
                <a:schemeClr val="accent2"/>
              </a:solidFill>
              <a:highlight>
                <a:srgbClr val="FFFFFF"/>
              </a:highlight>
            </a:endParaRPr>
          </a:p>
          <a:p>
            <a:pPr indent="-342900" lvl="0" marL="457200" rtl="0" algn="l">
              <a:spcBef>
                <a:spcPts val="0"/>
              </a:spcBef>
              <a:spcAft>
                <a:spcPts val="0"/>
              </a:spcAft>
              <a:buClr>
                <a:schemeClr val="accent2"/>
              </a:buClr>
              <a:buSzPts val="1800"/>
              <a:buAutoNum type="arabicPeriod"/>
            </a:pPr>
            <a:r>
              <a:rPr b="1" lang="en-US" sz="1800">
                <a:solidFill>
                  <a:schemeClr val="accent2"/>
                </a:solidFill>
                <a:highlight>
                  <a:srgbClr val="FFFFFF"/>
                </a:highlight>
              </a:rPr>
              <a:t>Delivery time from web purchase</a:t>
            </a:r>
            <a:r>
              <a:rPr lang="en-US" sz="1800">
                <a:solidFill>
                  <a:schemeClr val="accent2"/>
                </a:solidFill>
                <a:highlight>
                  <a:srgbClr val="FFFFFF"/>
                </a:highlight>
              </a:rPr>
              <a:t>: lama pengiriman dapat mempengaruhi customer untuk merespon campaign</a:t>
            </a:r>
            <a:endParaRPr sz="1800">
              <a:solidFill>
                <a:schemeClr val="accent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44feca30ea_0_8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Latar Belakang Masalah</a:t>
            </a:r>
            <a:endParaRPr>
              <a:solidFill>
                <a:srgbClr val="449DA9"/>
              </a:solidFill>
            </a:endParaRPr>
          </a:p>
        </p:txBody>
      </p:sp>
      <p:sp>
        <p:nvSpPr>
          <p:cNvPr id="93" name="Google Shape;93;g244feca30ea_0_88"/>
          <p:cNvSpPr txBox="1"/>
          <p:nvPr>
            <p:ph idx="1" type="body"/>
          </p:nvPr>
        </p:nvSpPr>
        <p:spPr>
          <a:xfrm>
            <a:off x="560514" y="3652230"/>
            <a:ext cx="7305900" cy="2966131"/>
          </a:xfrm>
          <a:prstGeom prst="rect">
            <a:avLst/>
          </a:prstGeom>
          <a:noFill/>
          <a:ln>
            <a:noFill/>
          </a:ln>
        </p:spPr>
        <p:txBody>
          <a:bodyPr anchorCtr="0" anchor="t" bIns="121900" lIns="121900" spcFirstLastPara="1" rIns="121900" wrap="square" tIns="121900">
            <a:normAutofit/>
          </a:bodyPr>
          <a:lstStyle/>
          <a:p>
            <a:pPr indent="0" lvl="0" marL="177800" rtl="0" algn="l">
              <a:lnSpc>
                <a:spcPct val="165000"/>
              </a:lnSpc>
              <a:spcBef>
                <a:spcPts val="0"/>
              </a:spcBef>
              <a:spcAft>
                <a:spcPts val="0"/>
              </a:spcAft>
              <a:buClr>
                <a:schemeClr val="dk1"/>
              </a:buClr>
              <a:buSzPts val="2000"/>
              <a:buNone/>
            </a:pPr>
            <a:r>
              <a:rPr b="1" lang="en-US" sz="1800">
                <a:latin typeface="Dosis"/>
                <a:ea typeface="Dosis"/>
                <a:cs typeface="Dosis"/>
                <a:sym typeface="Dosis"/>
              </a:rPr>
              <a:t>Objective</a:t>
            </a:r>
            <a:r>
              <a:rPr b="1" lang="en-US" sz="1800">
                <a:solidFill>
                  <a:schemeClr val="dk1"/>
                </a:solidFill>
                <a:latin typeface="Dosis"/>
                <a:ea typeface="Dosis"/>
                <a:cs typeface="Dosis"/>
                <a:sym typeface="Dosis"/>
              </a:rPr>
              <a:t>:</a:t>
            </a:r>
            <a:endParaRPr sz="1800"/>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Prediksi kemungkinan customer memberikan respons positif</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Membagi klaster customer (segmentation)</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Mendapatkan faktor-faktor yang berkontribusi terhadap respon</a:t>
            </a:r>
            <a:endParaRPr sz="1800">
              <a:latin typeface="Dosis"/>
              <a:ea typeface="Dosis"/>
              <a:cs typeface="Dosis"/>
              <a:sym typeface="Dosis"/>
            </a:endParaRPr>
          </a:p>
          <a:p>
            <a:pPr indent="-355600" lvl="0" marL="533400" rtl="0" algn="l">
              <a:lnSpc>
                <a:spcPct val="165000"/>
              </a:lnSpc>
              <a:spcBef>
                <a:spcPts val="0"/>
              </a:spcBef>
              <a:spcAft>
                <a:spcPts val="0"/>
              </a:spcAft>
              <a:buSzPts val="2000"/>
              <a:buFont typeface="Dosis"/>
              <a:buChar char="●"/>
            </a:pPr>
            <a:r>
              <a:rPr lang="en-US" sz="1800">
                <a:latin typeface="Dosis"/>
                <a:ea typeface="Dosis"/>
                <a:cs typeface="Dosis"/>
                <a:sym typeface="Dosis"/>
              </a:rPr>
              <a:t>Memanfaatkan insight yang didapat untuk meningkatkan conversion rate pada campaign selanjutnya dengan biaya yang rendah</a:t>
            </a:r>
            <a:endParaRPr sz="1800">
              <a:latin typeface="Dosis"/>
              <a:ea typeface="Dosis"/>
              <a:cs typeface="Dosis"/>
              <a:sym typeface="Dosis"/>
            </a:endParaRPr>
          </a:p>
        </p:txBody>
      </p:sp>
      <p:sp>
        <p:nvSpPr>
          <p:cNvPr id="94" name="Google Shape;94;g244feca30ea_0_88"/>
          <p:cNvSpPr txBox="1"/>
          <p:nvPr/>
        </p:nvSpPr>
        <p:spPr>
          <a:xfrm>
            <a:off x="7866414" y="3652230"/>
            <a:ext cx="4054800" cy="2578231"/>
          </a:xfrm>
          <a:prstGeom prst="rect">
            <a:avLst/>
          </a:prstGeom>
          <a:noFill/>
          <a:ln>
            <a:noFill/>
          </a:ln>
        </p:spPr>
        <p:txBody>
          <a:bodyPr anchorCtr="0" anchor="t" bIns="121900" lIns="121900" spcFirstLastPara="1" rIns="121900" wrap="square" tIns="121900">
            <a:normAutofit/>
          </a:bodyPr>
          <a:lstStyle/>
          <a:p>
            <a:pPr indent="0" lvl="0" marL="177800" marR="0" rtl="0" algn="l">
              <a:lnSpc>
                <a:spcPct val="165000"/>
              </a:lnSpc>
              <a:spcBef>
                <a:spcPts val="0"/>
              </a:spcBef>
              <a:spcAft>
                <a:spcPts val="0"/>
              </a:spcAft>
              <a:buClr>
                <a:schemeClr val="dk1"/>
              </a:buClr>
              <a:buSzPts val="2000"/>
              <a:buFont typeface="Montserrat"/>
              <a:buNone/>
            </a:pPr>
            <a:r>
              <a:rPr b="1" i="0" lang="en-US" sz="1800" u="none" cap="none" strike="noStrike">
                <a:solidFill>
                  <a:schemeClr val="dk1"/>
                </a:solidFill>
                <a:latin typeface="Dosis"/>
                <a:ea typeface="Dosis"/>
                <a:cs typeface="Dosis"/>
                <a:sym typeface="Dosis"/>
              </a:rPr>
              <a:t>Business Metrics:</a:t>
            </a:r>
            <a:endParaRPr b="0" i="0" sz="1800" u="none" cap="none" strike="noStrike">
              <a:solidFill>
                <a:srgbClr val="000000"/>
              </a:solidFill>
              <a:latin typeface="Arial"/>
              <a:ea typeface="Arial"/>
              <a:cs typeface="Arial"/>
              <a:sym typeface="Arial"/>
            </a:endParaRPr>
          </a:p>
          <a:p>
            <a:pPr indent="-355600" lvl="0" marL="457200" marR="0" rtl="0" algn="l">
              <a:lnSpc>
                <a:spcPct val="165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Response rate  (persentase customer yang memberikan respon positif)</a:t>
            </a:r>
            <a:endParaRPr b="0" i="0" sz="1800" u="none" cap="none" strike="noStrike">
              <a:solidFill>
                <a:schemeClr val="dk1"/>
              </a:solidFill>
              <a:latin typeface="Dosis"/>
              <a:ea typeface="Dosis"/>
              <a:cs typeface="Dosis"/>
              <a:sym typeface="Dosis"/>
            </a:endParaRPr>
          </a:p>
          <a:p>
            <a:pPr indent="-355600" lvl="0" marL="533400" marR="0" rtl="0" algn="l">
              <a:lnSpc>
                <a:spcPct val="150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RFM metrics</a:t>
            </a:r>
            <a:endParaRPr b="0" i="0" sz="1800" u="none" cap="none" strike="noStrike">
              <a:solidFill>
                <a:schemeClr val="dk1"/>
              </a:solidFill>
              <a:latin typeface="Dosis"/>
              <a:ea typeface="Dosis"/>
              <a:cs typeface="Dosis"/>
              <a:sym typeface="Dosis"/>
            </a:endParaRPr>
          </a:p>
        </p:txBody>
      </p:sp>
      <p:sp>
        <p:nvSpPr>
          <p:cNvPr id="95" name="Google Shape;95;g244feca30ea_0_88"/>
          <p:cNvSpPr txBox="1"/>
          <p:nvPr/>
        </p:nvSpPr>
        <p:spPr>
          <a:xfrm>
            <a:off x="7866414" y="1516823"/>
            <a:ext cx="4054800" cy="1858201"/>
          </a:xfrm>
          <a:prstGeom prst="rect">
            <a:avLst/>
          </a:prstGeom>
          <a:noFill/>
          <a:ln>
            <a:noFill/>
          </a:ln>
        </p:spPr>
        <p:txBody>
          <a:bodyPr anchorCtr="0" anchor="t" bIns="45700" lIns="91425" spcFirstLastPara="1" rIns="91425" wrap="square" tIns="45700">
            <a:spAutoFit/>
          </a:bodyPr>
          <a:lstStyle/>
          <a:p>
            <a:pPr indent="0" lvl="0" marL="177800" marR="0" rtl="0" algn="l">
              <a:lnSpc>
                <a:spcPct val="165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Goal:</a:t>
            </a:r>
            <a:endParaRPr b="1" i="0" sz="1800" u="none" cap="none" strike="noStrike">
              <a:solidFill>
                <a:schemeClr val="dk1"/>
              </a:solidFill>
              <a:latin typeface="Dosis"/>
              <a:ea typeface="Dosis"/>
              <a:cs typeface="Dosis"/>
              <a:sym typeface="Dosis"/>
            </a:endParaRPr>
          </a:p>
          <a:p>
            <a:pPr indent="0" lvl="0" marL="171450" marR="0" rtl="0" algn="l">
              <a:lnSpc>
                <a:spcPct val="165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Efisiensi biaya campaign dengan menargetkan customer yang sesuai agar response dan keuntungan yang meningkat</a:t>
            </a:r>
            <a:endParaRPr b="0" i="0" sz="1800" u="none" cap="none" strike="noStrike">
              <a:solidFill>
                <a:schemeClr val="dk1"/>
              </a:solidFill>
              <a:latin typeface="Dosis"/>
              <a:ea typeface="Dosis"/>
              <a:cs typeface="Dosis"/>
              <a:sym typeface="Dosis"/>
            </a:endParaRPr>
          </a:p>
        </p:txBody>
      </p:sp>
      <p:sp>
        <p:nvSpPr>
          <p:cNvPr id="96" name="Google Shape;96;g244feca30ea_0_88"/>
          <p:cNvSpPr txBox="1"/>
          <p:nvPr/>
        </p:nvSpPr>
        <p:spPr>
          <a:xfrm>
            <a:off x="585800" y="1516823"/>
            <a:ext cx="7255200" cy="1865400"/>
          </a:xfrm>
          <a:prstGeom prst="rect">
            <a:avLst/>
          </a:prstGeom>
          <a:noFill/>
          <a:ln>
            <a:noFill/>
          </a:ln>
        </p:spPr>
        <p:txBody>
          <a:bodyPr anchorCtr="0" anchor="t" bIns="45700" lIns="91425" spcFirstLastPara="1" rIns="91425" wrap="square" tIns="45700">
            <a:spAutoFit/>
          </a:bodyPr>
          <a:lstStyle/>
          <a:p>
            <a:pPr indent="0" lvl="0" marL="177800" marR="0" rtl="0" algn="l">
              <a:lnSpc>
                <a:spcPct val="150000"/>
              </a:lnSpc>
              <a:spcBef>
                <a:spcPts val="0"/>
              </a:spcBef>
              <a:spcAft>
                <a:spcPts val="0"/>
              </a:spcAft>
              <a:buClr>
                <a:schemeClr val="dk1"/>
              </a:buClr>
              <a:buSzPts val="2000"/>
              <a:buFont typeface="Arial"/>
              <a:buNone/>
            </a:pPr>
            <a:r>
              <a:rPr b="1" i="0" lang="en-US" sz="1800" u="none" cap="none" strike="noStrike">
                <a:solidFill>
                  <a:schemeClr val="dk1"/>
                </a:solidFill>
                <a:latin typeface="Dosis"/>
                <a:ea typeface="Dosis"/>
                <a:cs typeface="Dosis"/>
                <a:sym typeface="Dosis"/>
              </a:rPr>
              <a:t>Role:</a:t>
            </a:r>
            <a:endParaRPr b="0" i="0" sz="1800" u="none" cap="none" strike="noStrike">
              <a:solidFill>
                <a:srgbClr val="000000"/>
              </a:solidFill>
              <a:latin typeface="Arial"/>
              <a:ea typeface="Arial"/>
              <a:cs typeface="Arial"/>
              <a:sym typeface="Arial"/>
            </a:endParaRPr>
          </a:p>
          <a:p>
            <a:pPr indent="0" lvl="0" marL="177800" marR="0" rtl="0" algn="l">
              <a:lnSpc>
                <a:spcPct val="130000"/>
              </a:lnSpc>
              <a:spcBef>
                <a:spcPts val="0"/>
              </a:spcBef>
              <a:spcAft>
                <a:spcPts val="0"/>
              </a:spcAft>
              <a:buClr>
                <a:schemeClr val="dk1"/>
              </a:buClr>
              <a:buSzPts val="1100"/>
              <a:buFont typeface="Arial"/>
              <a:buNone/>
            </a:pPr>
            <a:r>
              <a:rPr b="0" i="0" lang="en-US" sz="1800" u="none" cap="none" strike="noStrike">
                <a:solidFill>
                  <a:srgbClr val="000000"/>
                </a:solidFill>
                <a:latin typeface="Dosis"/>
                <a:ea typeface="Dosis"/>
                <a:cs typeface="Dosis"/>
                <a:sym typeface="Dosis"/>
              </a:rPr>
              <a:t>Sebagai tim business analyst yang diberi tahu oleh Marketing Manager bahwa marketing campaign yang diterapkan tidak seefektif yang diharapkan. Kami bertanggung jawab untuk membantu team marketing untuk menganalisis data, memahami masalah dan memberikan solusi yang berbasis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26b16c9c5c_0_1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UPLOAD GITHUB </a:t>
            </a:r>
            <a:endParaRPr/>
          </a:p>
        </p:txBody>
      </p:sp>
      <p:sp>
        <p:nvSpPr>
          <p:cNvPr id="420" name="Google Shape;420;g226b16c9c5c_0_19"/>
          <p:cNvSpPr txBox="1"/>
          <p:nvPr>
            <p:ph idx="1" type="body"/>
          </p:nvPr>
        </p:nvSpPr>
        <p:spPr>
          <a:xfrm>
            <a:off x="676875" y="1422332"/>
            <a:ext cx="11360700" cy="511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SzPts val="1100"/>
              <a:buFont typeface="Arial"/>
              <a:buNone/>
            </a:pPr>
            <a:r>
              <a:rPr b="1" lang="en-US" sz="1400"/>
              <a:t>https://github.com/Dindagaluhg/DS-32-FINALPROJECT-KEL5</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4b83bc7c44_3_58"/>
          <p:cNvSpPr txBox="1"/>
          <p:nvPr>
            <p:ph type="title"/>
          </p:nvPr>
        </p:nvSpPr>
        <p:spPr>
          <a:xfrm>
            <a:off x="500550" y="2389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lang="en-US"/>
              <a:t>TERIMA KASIH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A close up of a logo&#10;&#10;Description automatically generated" id="101" name="Google Shape;101;g226a1dac054_7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102" name="Google Shape;102;g226a1dac054_7_0"/>
          <p:cNvSpPr txBox="1"/>
          <p:nvPr/>
        </p:nvSpPr>
        <p:spPr>
          <a:xfrm>
            <a:off x="505800" y="973375"/>
            <a:ext cx="6494700" cy="1323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Laporan Final Project</a:t>
            </a:r>
            <a:endParaRPr b="1"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b="1" i="0" lang="en-US" sz="4000" u="none" cap="none" strike="noStrike">
                <a:solidFill>
                  <a:schemeClr val="lt1"/>
                </a:solidFill>
                <a:latin typeface="Montserrat"/>
                <a:ea typeface="Montserrat"/>
                <a:cs typeface="Montserrat"/>
                <a:sym typeface="Montserrat"/>
              </a:rPr>
              <a:t>Stage 1</a:t>
            </a:r>
            <a:endParaRPr b="1" i="0" sz="4000" u="none" cap="none" strike="noStrike">
              <a:solidFill>
                <a:schemeClr val="lt1"/>
              </a:solidFill>
              <a:latin typeface="Montserrat"/>
              <a:ea typeface="Montserrat"/>
              <a:cs typeface="Montserrat"/>
              <a:sym typeface="Montserrat"/>
            </a:endParaRPr>
          </a:p>
        </p:txBody>
      </p:sp>
      <p:cxnSp>
        <p:nvCxnSpPr>
          <p:cNvPr id="103" name="Google Shape;103;g226a1dac054_7_0"/>
          <p:cNvCxnSpPr/>
          <p:nvPr/>
        </p:nvCxnSpPr>
        <p:spPr>
          <a:xfrm>
            <a:off x="636494" y="24936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104" name="Google Shape;104;g226a1dac054_7_0"/>
          <p:cNvSpPr txBox="1"/>
          <p:nvPr/>
        </p:nvSpPr>
        <p:spPr>
          <a:xfrm>
            <a:off x="8935252" y="6455242"/>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
        <p:nvSpPr>
          <p:cNvPr id="105" name="Google Shape;105;g226a1dac054_7_0"/>
          <p:cNvSpPr txBox="1"/>
          <p:nvPr/>
        </p:nvSpPr>
        <p:spPr>
          <a:xfrm>
            <a:off x="636500" y="2713363"/>
            <a:ext cx="66768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33000"/>
              </a:lnSpc>
              <a:spcBef>
                <a:spcPts val="0"/>
              </a:spcBef>
              <a:spcAft>
                <a:spcPts val="0"/>
              </a:spcAft>
              <a:buClr>
                <a:srgbClr val="000000"/>
              </a:buClr>
              <a:buSzPts val="2100"/>
              <a:buFont typeface="Arial"/>
              <a:buNone/>
            </a:pPr>
            <a:r>
              <a:rPr b="1" i="0" lang="en-US" sz="2100" u="none" cap="none" strike="noStrike">
                <a:solidFill>
                  <a:srgbClr val="FFFFFF"/>
                </a:solidFill>
                <a:latin typeface="Montserrat"/>
                <a:ea typeface="Montserrat"/>
                <a:cs typeface="Montserrat"/>
                <a:sym typeface="Montserrat"/>
              </a:rPr>
              <a:t>Kelompok 5 - D Avengers</a:t>
            </a:r>
            <a:endParaRPr b="1" i="0" sz="21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Dinda Galuh Guminta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Khaerun Nisa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Teguh Ismareza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Iqbal Fauzan Saputra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Faldi Ramadhan</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Kadek Haris Dana Swara</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Ahya Ramdhanitasari</a:t>
            </a:r>
            <a:endParaRPr b="1" i="0" sz="1600" u="none" cap="none" strike="noStrike">
              <a:solidFill>
                <a:srgbClr val="FFFFFF"/>
              </a:solidFill>
              <a:latin typeface="Montserrat"/>
              <a:ea typeface="Montserrat"/>
              <a:cs typeface="Montserrat"/>
              <a:sym typeface="Montserrat"/>
            </a:endParaRPr>
          </a:p>
          <a:p>
            <a:pPr indent="-330200" lvl="0" marL="457200" marR="0" rtl="0" algn="l">
              <a:lnSpc>
                <a:spcPct val="133000"/>
              </a:lnSpc>
              <a:spcBef>
                <a:spcPts val="0"/>
              </a:spcBef>
              <a:spcAft>
                <a:spcPts val="0"/>
              </a:spcAft>
              <a:buClr>
                <a:srgbClr val="FFFFFF"/>
              </a:buClr>
              <a:buSzPts val="1600"/>
              <a:buFont typeface="Montserrat"/>
              <a:buChar char="-"/>
            </a:pPr>
            <a:r>
              <a:rPr b="1" i="0" lang="en-US" sz="1600" u="none" cap="none" strike="noStrike">
                <a:solidFill>
                  <a:srgbClr val="FFFFFF"/>
                </a:solidFill>
                <a:latin typeface="Montserrat"/>
                <a:ea typeface="Montserrat"/>
                <a:cs typeface="Montserrat"/>
                <a:sym typeface="Montserrat"/>
              </a:rPr>
              <a:t>Julius Pardamean</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933600" y="1724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259344"/>
              <a:buFont typeface="Montserrat"/>
              <a:buNone/>
            </a:pPr>
            <a:r>
              <a:rPr lang="en-US"/>
              <a:t>STAGE 1</a:t>
            </a:r>
            <a:br>
              <a:rPr lang="en-US"/>
            </a:br>
            <a:r>
              <a:rPr b="0" lang="en-US" sz="3600"/>
              <a:t>EDA, Insight, &amp; Visualization</a:t>
            </a:r>
            <a:endParaRPr b="0" sz="3600"/>
          </a:p>
        </p:txBody>
      </p:sp>
      <p:sp>
        <p:nvSpPr>
          <p:cNvPr id="111" name="Google Shape;111;p3"/>
          <p:cNvSpPr txBox="1"/>
          <p:nvPr/>
        </p:nvSpPr>
        <p:spPr>
          <a:xfrm>
            <a:off x="4446850" y="3429000"/>
            <a:ext cx="4020600" cy="1903200"/>
          </a:xfrm>
          <a:prstGeom prst="rect">
            <a:avLst/>
          </a:prstGeom>
          <a:noFill/>
          <a:ln>
            <a:noFill/>
          </a:ln>
        </p:spPr>
        <p:txBody>
          <a:bodyPr anchorCtr="0" anchor="t" bIns="121900" lIns="121900" spcFirstLastPara="1" rIns="121900" wrap="square" tIns="121900">
            <a:noAutofit/>
          </a:bodyPr>
          <a:lstStyle/>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Descriptive Statistics</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Univariate Analysis</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Multivariate Analysis</a:t>
            </a:r>
            <a:endParaRPr b="0" i="0" sz="1400" u="none" cap="none" strike="noStrike">
              <a:solidFill>
                <a:srgbClr val="000000"/>
              </a:solidFill>
              <a:latin typeface="Arial"/>
              <a:ea typeface="Arial"/>
              <a:cs typeface="Arial"/>
              <a:sym typeface="Arial"/>
            </a:endParaRPr>
          </a:p>
          <a:p>
            <a:pPr indent="-285750" lvl="0" marL="400050" marR="0" rtl="0" algn="l">
              <a:lnSpc>
                <a:spcPct val="150000"/>
              </a:lnSpc>
              <a:spcBef>
                <a:spcPts val="0"/>
              </a:spcBef>
              <a:spcAft>
                <a:spcPts val="0"/>
              </a:spcAft>
              <a:buClr>
                <a:schemeClr val="dk1"/>
              </a:buClr>
              <a:buSzPts val="2000"/>
              <a:buFont typeface="Montserrat"/>
              <a:buChar char="●"/>
            </a:pPr>
            <a:r>
              <a:rPr b="0" i="0" lang="en-US" sz="2000" u="none" cap="none" strike="noStrike">
                <a:solidFill>
                  <a:schemeClr val="dk1"/>
                </a:solidFill>
                <a:latin typeface="Dosis"/>
                <a:ea typeface="Dosis"/>
                <a:cs typeface="Dosis"/>
                <a:sym typeface="Dosis"/>
              </a:rPr>
              <a:t>Business Insight</a:t>
            </a:r>
            <a:endParaRPr b="0" i="0" sz="1400" u="none" cap="none" strike="noStrike">
              <a:solidFill>
                <a:srgbClr val="000000"/>
              </a:solidFill>
              <a:latin typeface="Arial"/>
              <a:ea typeface="Arial"/>
              <a:cs typeface="Arial"/>
              <a:sym typeface="Arial"/>
            </a:endParaRPr>
          </a:p>
        </p:txBody>
      </p:sp>
      <p:cxnSp>
        <p:nvCxnSpPr>
          <p:cNvPr id="112" name="Google Shape;112;p3"/>
          <p:cNvCxnSpPr/>
          <p:nvPr/>
        </p:nvCxnSpPr>
        <p:spPr>
          <a:xfrm>
            <a:off x="933600" y="3113315"/>
            <a:ext cx="9862457" cy="0"/>
          </a:xfrm>
          <a:prstGeom prst="straightConnector1">
            <a:avLst/>
          </a:prstGeom>
          <a:noFill/>
          <a:ln cap="flat" cmpd="sng" w="19050">
            <a:solidFill>
              <a:srgbClr val="0097A7"/>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717350" y="168825"/>
            <a:ext cx="5832000" cy="11631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Dataset </a:t>
            </a:r>
            <a:endParaRPr>
              <a:solidFill>
                <a:srgbClr val="449DA9"/>
              </a:solidFill>
            </a:endParaRPr>
          </a:p>
          <a:p>
            <a:pPr indent="0" lvl="0" marL="0" rtl="0" algn="l">
              <a:lnSpc>
                <a:spcPct val="100000"/>
              </a:lnSpc>
              <a:spcBef>
                <a:spcPts val="0"/>
              </a:spcBef>
              <a:spcAft>
                <a:spcPts val="0"/>
              </a:spcAft>
              <a:buSzPct val="111111"/>
              <a:buFont typeface="Montserrat"/>
              <a:buNone/>
            </a:pPr>
            <a:r>
              <a:rPr lang="en-US">
                <a:solidFill>
                  <a:srgbClr val="449DA9"/>
                </a:solidFill>
              </a:rPr>
              <a:t>Marketing Campaign</a:t>
            </a:r>
            <a:endParaRPr/>
          </a:p>
        </p:txBody>
      </p:sp>
      <p:sp>
        <p:nvSpPr>
          <p:cNvPr id="118" name="Google Shape;118;p4"/>
          <p:cNvSpPr txBox="1"/>
          <p:nvPr>
            <p:ph idx="1" type="body"/>
          </p:nvPr>
        </p:nvSpPr>
        <p:spPr>
          <a:xfrm>
            <a:off x="7163200" y="1536633"/>
            <a:ext cx="4613500"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graphicFrame>
        <p:nvGraphicFramePr>
          <p:cNvPr id="119" name="Google Shape;119;p4"/>
          <p:cNvGraphicFramePr/>
          <p:nvPr/>
        </p:nvGraphicFramePr>
        <p:xfrm>
          <a:off x="717355" y="1433067"/>
          <a:ext cx="3000000" cy="3000000"/>
        </p:xfrm>
        <a:graphic>
          <a:graphicData uri="http://schemas.openxmlformats.org/drawingml/2006/table">
            <a:tbl>
              <a:tblPr>
                <a:noFill/>
                <a:tableStyleId>{9131442A-617F-431D-9615-289F9EA8EC57}</a:tableStyleId>
              </a:tblPr>
              <a:tblGrid>
                <a:gridCol w="1296000"/>
                <a:gridCol w="3852000"/>
                <a:gridCol w="684000"/>
              </a:tblGrid>
              <a:tr h="144000">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Calibri"/>
                          <a:ea typeface="Calibri"/>
                          <a:cs typeface="Calibri"/>
                          <a:sym typeface="Calibri"/>
                        </a:rPr>
                        <a:t>Variable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Calibri"/>
                          <a:ea typeface="Calibri"/>
                          <a:cs typeface="Calibri"/>
                          <a:sym typeface="Calibri"/>
                        </a:rPr>
                        <a:t>Description</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Calibri"/>
                          <a:ea typeface="Calibri"/>
                          <a:cs typeface="Calibri"/>
                          <a:sym typeface="Calibri"/>
                        </a:rPr>
                        <a:t>Type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ID</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customer's ID</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Year_Birth</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Customer's year of birth</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DtCustomer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date of customer’s enrolment with the company</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Education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customer’s level of education</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Marital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customer’s marital status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Kidhome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small children in customer’s household</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Teenhome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teenagers in customer’s household</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Income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customer’s yearly household income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MntFishProducts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fish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MntMeatProducts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meat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MntFruits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fruits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MntSweetProducts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sweet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MntWines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wine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MntGoldProds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amount spent on gold products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NumDealsPurchases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purchases made with discount</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NumCatalogPurchases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purchases made using catalogue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NumStorePurchases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purchases made directly in stores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NumWebPurchases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purchases made through company’s web site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NumWebVisitsMonth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visits to company’s web site in the last month</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Recency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number of days since the last purchase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Z_CostContact</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cost to contact the costumer</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Z_Revenue</a:t>
                      </a:r>
                      <a:endParaRPr b="0" i="0" sz="1100" u="none" cap="none" strike="noStrike">
                        <a:solidFill>
                          <a:schemeClr val="dk1"/>
                        </a:solidFill>
                        <a:latin typeface="Calibri"/>
                        <a:ea typeface="Calibri"/>
                        <a:cs typeface="Calibri"/>
                        <a:sym typeface="Calibri"/>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revenue generated by the costumer</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Numerical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AcceptedCmp1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1st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AcceptedCmp2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2nd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AcceptedCmp3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3rd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AcceptedCmp4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4th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AcceptedCmp5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5th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Complain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complained in the last 2 years</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440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Response (target) </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1 if customer accepted the offer in the last campaign, 0 otherwise</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Categorical</a:t>
                      </a:r>
                      <a:endParaRPr sz="1400" u="none" cap="none" strike="noStrike">
                        <a:solidFill>
                          <a:schemeClr val="dk1"/>
                        </a:solidFill>
                      </a:endParaRPr>
                    </a:p>
                  </a:txBody>
                  <a:tcPr marT="4275" marB="0" marR="4275" marL="4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20" name="Google Shape;120;p4"/>
          <p:cNvPicPr preferRelativeResize="0"/>
          <p:nvPr/>
        </p:nvPicPr>
        <p:blipFill rotWithShape="1">
          <a:blip r:embed="rId3">
            <a:alphaModFix/>
          </a:blip>
          <a:srcRect b="0" l="0" r="0" t="0"/>
          <a:stretch/>
        </p:blipFill>
        <p:spPr>
          <a:xfrm>
            <a:off x="7163188" y="789350"/>
            <a:ext cx="3838575" cy="580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4b83bc7c44_3_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Statistics</a:t>
            </a:r>
            <a:endParaRPr/>
          </a:p>
        </p:txBody>
      </p:sp>
      <p:sp>
        <p:nvSpPr>
          <p:cNvPr id="126" name="Google Shape;126;g24b83bc7c44_3_2"/>
          <p:cNvSpPr txBox="1"/>
          <p:nvPr>
            <p:ph idx="1" type="body"/>
          </p:nvPr>
        </p:nvSpPr>
        <p:spPr>
          <a:xfrm>
            <a:off x="5229825" y="1356875"/>
            <a:ext cx="6743700" cy="5336100"/>
          </a:xfrm>
          <a:prstGeom prst="rect">
            <a:avLst/>
          </a:prstGeom>
          <a:noFill/>
          <a:ln>
            <a:noFill/>
          </a:ln>
        </p:spPr>
        <p:txBody>
          <a:bodyPr anchorCtr="0" anchor="t" bIns="121900" lIns="121900" spcFirstLastPara="1" rIns="121900" wrap="square" tIns="121900">
            <a:noAutofit/>
          </a:bodyPr>
          <a:lstStyle/>
          <a:p>
            <a:pPr indent="-311150" lvl="0" marL="457200" rtl="0" algn="l">
              <a:lnSpc>
                <a:spcPct val="115000"/>
              </a:lnSpc>
              <a:spcBef>
                <a:spcPts val="600"/>
              </a:spcBef>
              <a:spcAft>
                <a:spcPts val="0"/>
              </a:spcAft>
              <a:buClr>
                <a:schemeClr val="accent2"/>
              </a:buClr>
              <a:buSzPts val="1300"/>
              <a:buFont typeface="Montserrat"/>
              <a:buChar char="●"/>
            </a:pPr>
            <a:r>
              <a:rPr lang="en-US" sz="1300">
                <a:solidFill>
                  <a:schemeClr val="accent2"/>
                </a:solidFill>
              </a:rPr>
              <a:t>Terdapat missing value pada variabel income</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Semua tipe data sudah sesuai kecuali pada variabel Dt_Customer sehingga diconvert menjadi date type kemudian dibuat variabel baru untuk mendapatkan lama customer join ke company</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Variabel income memiliki mean dan median yang hampir sama, namun nilai max yang sangat tinggi menunjukkan adanya indikasi outlier</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Tidak ada nilai statistika yang aneh pada variabel kidhome, teenhome, dan recency</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Pada variabel amount spent on products terlihat bahwa SEMUA PRODUK memiliki mean yang lebih besar dari median yang menandakan pola distribusi positively skewed</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Sementara itu, tidak terjadi keanehan nilai statistik pada number of purchase</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Meskipun variabel age tidak menunjukkan statistik yang aneh, namun terlihat bahwa usia customer tertua yaitu 121 tahun dimana nilai ini sangat jauh dari rata-rata</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Variabel customer_months memiliki pola distribusi yang simetris, dapat dilihat dari nilai mean median yang hampir sama</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Kolom Z_CostContact dan Z_Revenue tidak dimasukkan dalam pemodelan karena mengandung nilai yang sama</a:t>
            </a:r>
            <a:endParaRPr sz="1300">
              <a:solidFill>
                <a:schemeClr val="accent2"/>
              </a:solidFill>
            </a:endParaRPr>
          </a:p>
          <a:p>
            <a:pPr indent="-311150" lvl="0" marL="457200" rtl="0" algn="l">
              <a:lnSpc>
                <a:spcPct val="115000"/>
              </a:lnSpc>
              <a:spcBef>
                <a:spcPts val="0"/>
              </a:spcBef>
              <a:spcAft>
                <a:spcPts val="0"/>
              </a:spcAft>
              <a:buClr>
                <a:schemeClr val="accent2"/>
              </a:buClr>
              <a:buSzPts val="1300"/>
              <a:buFont typeface="Montserrat"/>
              <a:buChar char="●"/>
            </a:pPr>
            <a:r>
              <a:rPr lang="en-US" sz="1300">
                <a:solidFill>
                  <a:schemeClr val="accent2"/>
                </a:solidFill>
              </a:rPr>
              <a:t>Terdapat missing value pada variabel income sebanyak 1.07 %, dilakukan imputasi menggunakan median</a:t>
            </a:r>
            <a:endParaRPr sz="1300"/>
          </a:p>
        </p:txBody>
      </p:sp>
      <p:pic>
        <p:nvPicPr>
          <p:cNvPr id="127" name="Google Shape;127;g24b83bc7c44_3_2"/>
          <p:cNvPicPr preferRelativeResize="0"/>
          <p:nvPr/>
        </p:nvPicPr>
        <p:blipFill rotWithShape="1">
          <a:blip r:embed="rId3">
            <a:alphaModFix/>
          </a:blip>
          <a:srcRect b="0" l="0" r="0" t="0"/>
          <a:stretch/>
        </p:blipFill>
        <p:spPr>
          <a:xfrm>
            <a:off x="887175" y="1356875"/>
            <a:ext cx="4440625" cy="5336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4b83bc7c44_3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rgbClr val="449DA9"/>
                </a:solidFill>
              </a:rPr>
              <a:t>Descriptive Statistics</a:t>
            </a:r>
            <a:endParaRPr/>
          </a:p>
        </p:txBody>
      </p:sp>
      <p:pic>
        <p:nvPicPr>
          <p:cNvPr id="133" name="Google Shape;133;g24b83bc7c44_3_11"/>
          <p:cNvPicPr preferRelativeResize="0"/>
          <p:nvPr/>
        </p:nvPicPr>
        <p:blipFill rotWithShape="1">
          <a:blip r:embed="rId3">
            <a:alphaModFix/>
          </a:blip>
          <a:srcRect b="0" l="0" r="0" t="0"/>
          <a:stretch/>
        </p:blipFill>
        <p:spPr>
          <a:xfrm>
            <a:off x="905548" y="2173298"/>
            <a:ext cx="3344575" cy="3230650"/>
          </a:xfrm>
          <a:prstGeom prst="rect">
            <a:avLst/>
          </a:prstGeom>
          <a:noFill/>
          <a:ln>
            <a:noFill/>
          </a:ln>
        </p:spPr>
      </p:pic>
      <p:pic>
        <p:nvPicPr>
          <p:cNvPr id="134" name="Google Shape;134;g24b83bc7c44_3_11"/>
          <p:cNvPicPr preferRelativeResize="0"/>
          <p:nvPr/>
        </p:nvPicPr>
        <p:blipFill rotWithShape="1">
          <a:blip r:embed="rId4">
            <a:alphaModFix/>
          </a:blip>
          <a:srcRect b="0" l="0" r="0" t="0"/>
          <a:stretch/>
        </p:blipFill>
        <p:spPr>
          <a:xfrm>
            <a:off x="6121162" y="2107967"/>
            <a:ext cx="4039888" cy="1468200"/>
          </a:xfrm>
          <a:prstGeom prst="rect">
            <a:avLst/>
          </a:prstGeom>
          <a:noFill/>
          <a:ln>
            <a:noFill/>
          </a:ln>
        </p:spPr>
      </p:pic>
      <p:sp>
        <p:nvSpPr>
          <p:cNvPr id="135" name="Google Shape;135;g24b83bc7c44_3_11"/>
          <p:cNvSpPr/>
          <p:nvPr/>
        </p:nvSpPr>
        <p:spPr>
          <a:xfrm>
            <a:off x="829350" y="3291250"/>
            <a:ext cx="18288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4b83bc7c44_3_11"/>
          <p:cNvSpPr txBox="1"/>
          <p:nvPr/>
        </p:nvSpPr>
        <p:spPr>
          <a:xfrm>
            <a:off x="2658150" y="3285550"/>
            <a:ext cx="138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diubah menjadi single</a:t>
            </a:r>
            <a:endParaRPr b="0" i="0" sz="1400" u="none" cap="none" strike="noStrike">
              <a:solidFill>
                <a:srgbClr val="000000"/>
              </a:solidFill>
              <a:latin typeface="Arial"/>
              <a:ea typeface="Arial"/>
              <a:cs typeface="Arial"/>
              <a:sym typeface="Arial"/>
            </a:endParaRPr>
          </a:p>
        </p:txBody>
      </p:sp>
      <p:sp>
        <p:nvSpPr>
          <p:cNvPr id="137" name="Google Shape;137;g24b83bc7c44_3_11"/>
          <p:cNvSpPr/>
          <p:nvPr/>
        </p:nvSpPr>
        <p:spPr>
          <a:xfrm>
            <a:off x="4772600" y="2376875"/>
            <a:ext cx="963300" cy="76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24b83bc7c44_3_11"/>
          <p:cNvSpPr txBox="1"/>
          <p:nvPr>
            <p:ph idx="1" type="body"/>
          </p:nvPr>
        </p:nvSpPr>
        <p:spPr>
          <a:xfrm>
            <a:off x="415650" y="1356882"/>
            <a:ext cx="11360700" cy="604200"/>
          </a:xfrm>
          <a:prstGeom prst="rect">
            <a:avLst/>
          </a:prstGeom>
          <a:noFill/>
          <a:ln>
            <a:noFill/>
          </a:ln>
        </p:spPr>
        <p:txBody>
          <a:bodyPr anchorCtr="0" anchor="t" bIns="121900" lIns="121900" spcFirstLastPara="1" rIns="121900" wrap="square" tIns="121900">
            <a:normAutofit/>
          </a:bodyPr>
          <a:lstStyle/>
          <a:p>
            <a:pPr indent="0" lvl="0" marL="228600" rtl="0" algn="l">
              <a:lnSpc>
                <a:spcPct val="115000"/>
              </a:lnSpc>
              <a:spcBef>
                <a:spcPts val="0"/>
              </a:spcBef>
              <a:spcAft>
                <a:spcPts val="0"/>
              </a:spcAft>
              <a:buClr>
                <a:schemeClr val="dk1"/>
              </a:buClr>
              <a:buSzPts val="1900"/>
              <a:buFont typeface="Montserrat"/>
              <a:buNone/>
            </a:pPr>
            <a:r>
              <a:rPr lang="en-US"/>
              <a:t>Berikut merupakan kategori pada variabel Marital_Status dan Education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